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2" r:id="rId7"/>
    <p:sldId id="263" r:id="rId8"/>
    <p:sldId id="259" r:id="rId9"/>
    <p:sldId id="260" r:id="rId10"/>
    <p:sldId id="272" r:id="rId11"/>
    <p:sldId id="271" r:id="rId12"/>
    <p:sldId id="264" r:id="rId13"/>
    <p:sldId id="265" r:id="rId14"/>
    <p:sldId id="267" r:id="rId15"/>
    <p:sldId id="268" r:id="rId16"/>
    <p:sldId id="269"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1BDCA0-A5EE-4879-B6FA-25D2AFC4FEB6}" v="9" dt="2021-03-02T14:39:41.149"/>
    <p1510:client id="{E4F7A1B0-FDD6-4CA2-87D5-07BC15052C06}" v="32" dt="2021-03-02T17:43:38.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9" autoAdjust="0"/>
  </p:normalViewPr>
  <p:slideViewPr>
    <p:cSldViewPr snapToGrid="0">
      <p:cViewPr varScale="1">
        <p:scale>
          <a:sx n="91" d="100"/>
          <a:sy n="91" d="100"/>
        </p:scale>
        <p:origin x="32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tan Biswas" userId="b02b79d261b85a30" providerId="LiveId" clId="{E4F7A1B0-FDD6-4CA2-87D5-07BC15052C06}"/>
    <pc:docChg chg="undo custSel addSld delSld modSld">
      <pc:chgData name="Bitan Biswas" userId="b02b79d261b85a30" providerId="LiveId" clId="{E4F7A1B0-FDD6-4CA2-87D5-07BC15052C06}" dt="2021-03-02T17:43:45.164" v="90" actId="1076"/>
      <pc:docMkLst>
        <pc:docMk/>
      </pc:docMkLst>
      <pc:sldChg chg="modSp mod">
        <pc:chgData name="Bitan Biswas" userId="b02b79d261b85a30" providerId="LiveId" clId="{E4F7A1B0-FDD6-4CA2-87D5-07BC15052C06}" dt="2021-03-02T17:07:11.081" v="30" actId="1076"/>
        <pc:sldMkLst>
          <pc:docMk/>
          <pc:sldMk cId="235397724" sldId="263"/>
        </pc:sldMkLst>
        <pc:picChg chg="mod">
          <ac:chgData name="Bitan Biswas" userId="b02b79d261b85a30" providerId="LiveId" clId="{E4F7A1B0-FDD6-4CA2-87D5-07BC15052C06}" dt="2021-03-02T17:07:11.081" v="30" actId="1076"/>
          <ac:picMkLst>
            <pc:docMk/>
            <pc:sldMk cId="235397724" sldId="263"/>
            <ac:picMk id="8" creationId="{1931DEA6-D451-4032-8B22-11E99B1B52DD}"/>
          </ac:picMkLst>
        </pc:picChg>
      </pc:sldChg>
      <pc:sldChg chg="modSp del mod">
        <pc:chgData name="Bitan Biswas" userId="b02b79d261b85a30" providerId="LiveId" clId="{E4F7A1B0-FDD6-4CA2-87D5-07BC15052C06}" dt="2021-03-02T17:10:55.489" v="32" actId="2696"/>
        <pc:sldMkLst>
          <pc:docMk/>
          <pc:sldMk cId="3495017155" sldId="264"/>
        </pc:sldMkLst>
        <pc:picChg chg="mod">
          <ac:chgData name="Bitan Biswas" userId="b02b79d261b85a30" providerId="LiveId" clId="{E4F7A1B0-FDD6-4CA2-87D5-07BC15052C06}" dt="2021-03-02T17:10:15.958" v="31" actId="1076"/>
          <ac:picMkLst>
            <pc:docMk/>
            <pc:sldMk cId="3495017155" sldId="264"/>
            <ac:picMk id="12" creationId="{D1706051-C4B9-4759-877C-75957E4586CB}"/>
          </ac:picMkLst>
        </pc:picChg>
      </pc:sldChg>
      <pc:sldChg chg="modSp add mod">
        <pc:chgData name="Bitan Biswas" userId="b02b79d261b85a30" providerId="LiveId" clId="{E4F7A1B0-FDD6-4CA2-87D5-07BC15052C06}" dt="2021-03-02T17:13:08.293" v="75" actId="20577"/>
        <pc:sldMkLst>
          <pc:docMk/>
          <pc:sldMk cId="4116996850" sldId="264"/>
        </pc:sldMkLst>
        <pc:spChg chg="mod">
          <ac:chgData name="Bitan Biswas" userId="b02b79d261b85a30" providerId="LiveId" clId="{E4F7A1B0-FDD6-4CA2-87D5-07BC15052C06}" dt="2021-03-02T17:13:08.293" v="75" actId="20577"/>
          <ac:spMkLst>
            <pc:docMk/>
            <pc:sldMk cId="4116996850" sldId="264"/>
            <ac:spMk id="2" creationId="{7A4919D0-F177-4BBA-9A0B-DBA69E2ED764}"/>
          </ac:spMkLst>
        </pc:spChg>
        <pc:graphicFrameChg chg="mod">
          <ac:chgData name="Bitan Biswas" userId="b02b79d261b85a30" providerId="LiveId" clId="{E4F7A1B0-FDD6-4CA2-87D5-07BC15052C06}" dt="2021-03-02T17:12:41.759" v="60" actId="20577"/>
          <ac:graphicFrameMkLst>
            <pc:docMk/>
            <pc:sldMk cId="4116996850" sldId="264"/>
            <ac:graphicFrameMk id="5" creationId="{91DB1382-7276-49FA-9632-38D558F457E3}"/>
          </ac:graphicFrameMkLst>
        </pc:graphicFrameChg>
      </pc:sldChg>
      <pc:sldChg chg="del">
        <pc:chgData name="Bitan Biswas" userId="b02b79d261b85a30" providerId="LiveId" clId="{E4F7A1B0-FDD6-4CA2-87D5-07BC15052C06}" dt="2021-03-02T16:32:11.951" v="0" actId="2696"/>
        <pc:sldMkLst>
          <pc:docMk/>
          <pc:sldMk cId="3181402546" sldId="265"/>
        </pc:sldMkLst>
      </pc:sldChg>
      <pc:sldChg chg="modSp add mod">
        <pc:chgData name="Bitan Biswas" userId="b02b79d261b85a30" providerId="LiveId" clId="{E4F7A1B0-FDD6-4CA2-87D5-07BC15052C06}" dt="2021-03-02T17:21:00.220" v="88" actId="20577"/>
        <pc:sldMkLst>
          <pc:docMk/>
          <pc:sldMk cId="4110856679" sldId="265"/>
        </pc:sldMkLst>
        <pc:spChg chg="mod">
          <ac:chgData name="Bitan Biswas" userId="b02b79d261b85a30" providerId="LiveId" clId="{E4F7A1B0-FDD6-4CA2-87D5-07BC15052C06}" dt="2021-03-02T17:13:34.151" v="85" actId="255"/>
          <ac:spMkLst>
            <pc:docMk/>
            <pc:sldMk cId="4110856679" sldId="265"/>
            <ac:spMk id="2" creationId="{C7C02D80-167A-48F9-A1FF-590ED5565640}"/>
          </ac:spMkLst>
        </pc:spChg>
        <pc:spChg chg="mod">
          <ac:chgData name="Bitan Biswas" userId="b02b79d261b85a30" providerId="LiveId" clId="{E4F7A1B0-FDD6-4CA2-87D5-07BC15052C06}" dt="2021-03-02T17:21:00.220" v="88" actId="20577"/>
          <ac:spMkLst>
            <pc:docMk/>
            <pc:sldMk cId="4110856679" sldId="265"/>
            <ac:spMk id="11" creationId="{2C91C0CC-A520-4BF6-994E-32B56E480A7D}"/>
          </ac:spMkLst>
        </pc:spChg>
        <pc:picChg chg="mod">
          <ac:chgData name="Bitan Biswas" userId="b02b79d261b85a30" providerId="LiveId" clId="{E4F7A1B0-FDD6-4CA2-87D5-07BC15052C06}" dt="2021-03-02T16:46:54.670" v="20" actId="14100"/>
          <ac:picMkLst>
            <pc:docMk/>
            <pc:sldMk cId="4110856679" sldId="265"/>
            <ac:picMk id="6" creationId="{81F10B3F-F655-4639-ABA6-49E757F2FC2F}"/>
          </ac:picMkLst>
        </pc:picChg>
        <pc:picChg chg="mod">
          <ac:chgData name="Bitan Biswas" userId="b02b79d261b85a30" providerId="LiveId" clId="{E4F7A1B0-FDD6-4CA2-87D5-07BC15052C06}" dt="2021-03-02T16:47:04.505" v="22" actId="14100"/>
          <ac:picMkLst>
            <pc:docMk/>
            <pc:sldMk cId="4110856679" sldId="265"/>
            <ac:picMk id="8" creationId="{16231536-7529-4AEC-B6FD-C044F6E1D239}"/>
          </ac:picMkLst>
        </pc:picChg>
      </pc:sldChg>
      <pc:sldChg chg="add del">
        <pc:chgData name="Bitan Biswas" userId="b02b79d261b85a30" providerId="LiveId" clId="{E4F7A1B0-FDD6-4CA2-87D5-07BC15052C06}" dt="2021-03-02T16:48:54.286" v="26" actId="2696"/>
        <pc:sldMkLst>
          <pc:docMk/>
          <pc:sldMk cId="0" sldId="271"/>
        </pc:sldMkLst>
      </pc:sldChg>
      <pc:sldChg chg="add">
        <pc:chgData name="Bitan Biswas" userId="b02b79d261b85a30" providerId="LiveId" clId="{E4F7A1B0-FDD6-4CA2-87D5-07BC15052C06}" dt="2021-03-02T16:49:02.742" v="27"/>
        <pc:sldMkLst>
          <pc:docMk/>
          <pc:sldMk cId="2910212872" sldId="271"/>
        </pc:sldMkLst>
      </pc:sldChg>
      <pc:sldChg chg="modSp add mod">
        <pc:chgData name="Bitan Biswas" userId="b02b79d261b85a30" providerId="LiveId" clId="{E4F7A1B0-FDD6-4CA2-87D5-07BC15052C06}" dt="2021-03-02T17:43:45.164" v="90" actId="1076"/>
        <pc:sldMkLst>
          <pc:docMk/>
          <pc:sldMk cId="0" sldId="272"/>
        </pc:sldMkLst>
        <pc:picChg chg="mod">
          <ac:chgData name="Bitan Biswas" userId="b02b79d261b85a30" providerId="LiveId" clId="{E4F7A1B0-FDD6-4CA2-87D5-07BC15052C06}" dt="2021-03-02T17:43:45.164" v="90" actId="1076"/>
          <ac:picMkLst>
            <pc:docMk/>
            <pc:sldMk cId="0" sldId="272"/>
            <ac:picMk id="188" creationId="{00000000-0000-0000-0000-000000000000}"/>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383F32-22E8-4F62-A3E0-BDC3D5F48992}">
      <dgm:prSet/>
      <dgm:spPr/>
      <dgm:t>
        <a:bodyPr/>
        <a:lstStyle/>
        <a:p>
          <a:pPr algn="l">
            <a:lnSpc>
              <a:spcPct val="100000"/>
            </a:lnSpc>
            <a:defRPr cap="all"/>
          </a:pPr>
          <a:r>
            <a:rPr lang="en-US" dirty="0"/>
            <a:t>1.Baseline model using linear regression</a:t>
          </a:r>
        </a:p>
        <a:p>
          <a:pPr algn="l">
            <a:lnSpc>
              <a:spcPct val="100000"/>
            </a:lnSpc>
            <a:defRPr cap="all"/>
          </a:pPr>
          <a:r>
            <a:rPr lang="en-US" dirty="0"/>
            <a:t>2.Collaborative Filtering with Stochastic Gradient descent</a:t>
          </a:r>
        </a:p>
        <a:p>
          <a:pPr algn="l">
            <a:lnSpc>
              <a:spcPct val="100000"/>
            </a:lnSpc>
            <a:defRPr cap="all"/>
          </a:pPr>
          <a:r>
            <a:rPr lang="en-US" dirty="0"/>
            <a:t>3.Predictions &amp; PCA analysis </a:t>
          </a:r>
        </a:p>
      </dgm:t>
    </dgm:pt>
    <dgm:pt modelId="{8500F72A-2C6D-4FDF-9C1D-CA691380EB0B}" type="sibTrans" cxnId="{C4CCE57E-E871-46D6-BAD5-880252C95D22}">
      <dgm:prSet/>
      <dgm:spPr/>
      <dgm:t>
        <a:bodyPr/>
        <a:lstStyle/>
        <a:p>
          <a:endParaRPr lang="en-US"/>
        </a:p>
      </dgm:t>
    </dgm:pt>
    <dgm:pt modelId="{A7920A2F-3244-4159-AF04-6A1D38B7B317}" type="parTrans" cxnId="{C4CCE57E-E871-46D6-BAD5-880252C95D22}">
      <dgm:prSet/>
      <dgm:spPr/>
      <dgm:t>
        <a:bodyPr/>
        <a:lstStyle/>
        <a:p>
          <a:endParaRPr lang="en-US"/>
        </a:p>
      </dgm:t>
    </dgm:pt>
    <dgm:pt modelId="{49225C73-1633-42F1-AB3B-7CB183E5F8B8}">
      <dgm:prSet/>
      <dgm:spPr/>
      <dgm:t>
        <a:bodyPr/>
        <a:lstStyle/>
        <a:p>
          <a:pPr algn="l">
            <a:lnSpc>
              <a:spcPct val="100000"/>
            </a:lnSpc>
            <a:defRPr cap="all"/>
          </a:pPr>
          <a:r>
            <a:rPr lang="en-US" dirty="0"/>
            <a:t>1.Visualizations</a:t>
          </a:r>
        </a:p>
        <a:p>
          <a:pPr algn="l">
            <a:lnSpc>
              <a:spcPct val="100000"/>
            </a:lnSpc>
            <a:defRPr cap="all"/>
          </a:pPr>
          <a:r>
            <a:rPr lang="en-US" dirty="0"/>
            <a:t>2.Rigorous Eda</a:t>
          </a:r>
        </a:p>
        <a:p>
          <a:pPr algn="l">
            <a:lnSpc>
              <a:spcPct val="100000"/>
            </a:lnSpc>
            <a:defRPr cap="all"/>
          </a:pPr>
          <a:r>
            <a:rPr lang="en-US" dirty="0"/>
            <a:t>3.Feature engineering</a:t>
          </a:r>
        </a:p>
      </dgm:t>
    </dgm:pt>
    <dgm:pt modelId="{9646853A-8964-4519-A5B1-0B7D18B2983D}" type="sibTrans" cxnId="{A9154303-8225-4248-91DC-1B0156A35F07}">
      <dgm:prSet/>
      <dgm:spPr/>
      <dgm:t>
        <a:bodyPr/>
        <a:lstStyle/>
        <a:p>
          <a:endParaRPr lang="en-US"/>
        </a:p>
      </dgm:t>
    </dgm:pt>
    <dgm:pt modelId="{1A0E2090-1D4F-438A-8766-B6030CE01ADD}" type="parTrans" cxnId="{A9154303-8225-4248-91DC-1B0156A35F07}">
      <dgm:prSet/>
      <dgm:spPr/>
      <dgm:t>
        <a:bodyPr/>
        <a:lstStyle/>
        <a:p>
          <a:endParaRPr lang="en-US"/>
        </a:p>
      </dgm:t>
    </dgm:pt>
    <dgm:pt modelId="{40FC4FFE-8987-4A26-B7F4-8A516F18ADAE}">
      <dgm:prSet/>
      <dgm:spPr/>
      <dgm:t>
        <a:bodyPr/>
        <a:lstStyle/>
        <a:p>
          <a:pPr algn="l">
            <a:lnSpc>
              <a:spcPct val="100000"/>
            </a:lnSpc>
            <a:defRPr cap="all"/>
          </a:pPr>
          <a:r>
            <a:rPr lang="en-US" dirty="0"/>
            <a:t>1.Assessing the Yelp dataset</a:t>
          </a:r>
        </a:p>
        <a:p>
          <a:pPr algn="l">
            <a:lnSpc>
              <a:spcPct val="100000"/>
            </a:lnSpc>
            <a:defRPr cap="all"/>
          </a:pPr>
          <a:r>
            <a:rPr lang="en-US" dirty="0"/>
            <a:t>2.Sub setting The data</a:t>
          </a:r>
        </a:p>
        <a:p>
          <a:pPr algn="l">
            <a:lnSpc>
              <a:spcPct val="100000"/>
            </a:lnSpc>
            <a:defRPr cap="all"/>
          </a:pPr>
          <a:r>
            <a:rPr lang="en-US" dirty="0"/>
            <a:t>3.Cleaning the Data</a:t>
          </a:r>
        </a:p>
        <a:p>
          <a:pPr algn="l">
            <a:lnSpc>
              <a:spcPct val="100000"/>
            </a:lnSpc>
            <a:defRPr cap="all"/>
          </a:pPr>
          <a:r>
            <a:rPr lang="en-US" dirty="0"/>
            <a:t>4.initial Eda </a:t>
          </a:r>
        </a:p>
      </dgm:t>
    </dgm:pt>
    <dgm:pt modelId="{5B62599A-5C9B-48E7-896E-EA782AC60C8B}" type="sibTrans" cxnId="{C7AD8469-3C68-4AF9-AB82-79B0043AA120}">
      <dgm:prSet/>
      <dgm:spPr/>
      <dgm:t>
        <a:bodyPr/>
        <a:lstStyle/>
        <a:p>
          <a:endParaRPr lang="en-US"/>
        </a:p>
      </dgm:t>
    </dgm:pt>
    <dgm:pt modelId="{CAD7EF86-FB23-41F6-BF42-040B36DEFDB1}" type="parTrans" cxnId="{C7AD8469-3C68-4AF9-AB82-79B0043AA120}">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graph with downward trend"/>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custLinFactNeighborX="84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custLinFactNeighborX="10412">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66772-F185-4D58-B8BB-E9370D7A7A2B}" type="doc">
      <dgm:prSet loTypeId="urn:microsoft.com/office/officeart/2005/8/layout/vList5" loCatId="list" qsTypeId="urn:microsoft.com/office/officeart/2005/8/quickstyle/simple4" qsCatId="simple" csTypeId="urn:microsoft.com/office/officeart/2005/8/colors/accent2_2" csCatId="accent2" phldr="1"/>
      <dgm:spPr/>
      <dgm:t>
        <a:bodyPr/>
        <a:lstStyle/>
        <a:p>
          <a:endParaRPr lang="en-US"/>
        </a:p>
      </dgm:t>
    </dgm:pt>
    <dgm:pt modelId="{1C383F32-22E8-4F62-A3E0-BDC3D5F48992}">
      <dgm:prSet/>
      <dgm:spPr>
        <a:solidFill>
          <a:srgbClr val="002060"/>
        </a:solidFill>
      </dgm:spPr>
      <dgm:t>
        <a:bodyPr/>
        <a:lstStyle/>
        <a:p>
          <a:pPr>
            <a:defRPr cap="all"/>
          </a:pPr>
          <a:r>
            <a:rPr lang="en-US" dirty="0"/>
            <a:t>The review dataset is also cleaned of Time, Location and review factors. Count Vectorizer although Used , Doesn’t Seem to be very Useful and hence the Reviews are omitted. Users and Tips Datasets are also subset and Cleaned to Limit them only to Toronto Restaurants</a:t>
          </a:r>
        </a:p>
      </dgm:t>
    </dgm:pt>
    <dgm:pt modelId="{8500F72A-2C6D-4FDF-9C1D-CA691380EB0B}" type="sibTrans" cxnId="{C4CCE57E-E871-46D6-BAD5-880252C95D22}">
      <dgm:prSet/>
      <dgm:spPr/>
      <dgm:t>
        <a:bodyPr/>
        <a:lstStyle/>
        <a:p>
          <a:endParaRPr lang="en-US"/>
        </a:p>
      </dgm:t>
    </dgm:pt>
    <dgm:pt modelId="{A7920A2F-3244-4159-AF04-6A1D38B7B317}" type="parTrans" cxnId="{C4CCE57E-E871-46D6-BAD5-880252C95D22}">
      <dgm:prSet/>
      <dgm:spPr/>
      <dgm:t>
        <a:bodyPr/>
        <a:lstStyle/>
        <a:p>
          <a:endParaRPr lang="en-US"/>
        </a:p>
      </dgm:t>
    </dgm:pt>
    <dgm:pt modelId="{49225C73-1633-42F1-AB3B-7CB183E5F8B8}">
      <dgm:prSet/>
      <dgm:spPr>
        <a:solidFill>
          <a:srgbClr val="002060"/>
        </a:solidFill>
      </dgm:spPr>
      <dgm:t>
        <a:bodyPr/>
        <a:lstStyle/>
        <a:p>
          <a:pPr>
            <a:defRPr cap="all"/>
          </a:pPr>
          <a:r>
            <a:rPr lang="en-US" dirty="0"/>
            <a:t>Cleaning the Columns of dictionary form (Attributes, categories, Ambience),which are flattened and converted to Category type to obtain more information about the Restaurants. Null Cases are converted to “false” based on the column value observations.</a:t>
          </a:r>
        </a:p>
        <a:p>
          <a:pPr>
            <a:defRPr cap="all"/>
          </a:pPr>
          <a:endParaRPr lang="en-US" dirty="0"/>
        </a:p>
      </dgm:t>
    </dgm:pt>
    <dgm:pt modelId="{9646853A-8964-4519-A5B1-0B7D18B2983D}" type="sibTrans" cxnId="{A9154303-8225-4248-91DC-1B0156A35F07}">
      <dgm:prSet/>
      <dgm:spPr/>
      <dgm:t>
        <a:bodyPr/>
        <a:lstStyle/>
        <a:p>
          <a:endParaRPr lang="en-US"/>
        </a:p>
      </dgm:t>
    </dgm:pt>
    <dgm:pt modelId="{1A0E2090-1D4F-438A-8766-B6030CE01ADD}" type="parTrans" cxnId="{A9154303-8225-4248-91DC-1B0156A35F07}">
      <dgm:prSet/>
      <dgm:spPr/>
      <dgm:t>
        <a:bodyPr/>
        <a:lstStyle/>
        <a:p>
          <a:endParaRPr lang="en-US"/>
        </a:p>
      </dgm:t>
    </dgm:pt>
    <dgm:pt modelId="{40FC4FFE-8987-4A26-B7F4-8A516F18ADAE}">
      <dgm:prSet/>
      <dgm:spPr>
        <a:solidFill>
          <a:srgbClr val="002060"/>
        </a:solidFill>
      </dgm:spPr>
      <dgm:t>
        <a:bodyPr/>
        <a:lstStyle/>
        <a:p>
          <a:pPr>
            <a:defRPr cap="all"/>
          </a:pPr>
          <a:r>
            <a:rPr lang="en-US" dirty="0"/>
            <a:t>The Business dataset of Toronto Restaurants is Cleaned of excess, unnecessary columns</a:t>
          </a:r>
        </a:p>
      </dgm:t>
    </dgm:pt>
    <dgm:pt modelId="{5B62599A-5C9B-48E7-896E-EA782AC60C8B}" type="sibTrans" cxnId="{C7AD8469-3C68-4AF9-AB82-79B0043AA120}">
      <dgm:prSet/>
      <dgm:spPr/>
      <dgm:t>
        <a:bodyPr/>
        <a:lstStyle/>
        <a:p>
          <a:endParaRPr lang="en-US"/>
        </a:p>
      </dgm:t>
    </dgm:pt>
    <dgm:pt modelId="{CAD7EF86-FB23-41F6-BF42-040B36DEFDB1}" type="parTrans" cxnId="{C7AD8469-3C68-4AF9-AB82-79B0043AA120}">
      <dgm:prSet/>
      <dgm:spPr/>
      <dgm:t>
        <a:bodyPr/>
        <a:lstStyle/>
        <a:p>
          <a:endParaRPr lang="en-US"/>
        </a:p>
      </dgm:t>
    </dgm:pt>
    <dgm:pt modelId="{77E5D647-A201-4991-9E45-C294D4179CE6}" type="pres">
      <dgm:prSet presAssocID="{01A66772-F185-4D58-B8BB-E9370D7A7A2B}" presName="Name0" presStyleCnt="0">
        <dgm:presLayoutVars>
          <dgm:dir/>
          <dgm:animLvl val="lvl"/>
          <dgm:resizeHandles val="exact"/>
        </dgm:presLayoutVars>
      </dgm:prSet>
      <dgm:spPr/>
    </dgm:pt>
    <dgm:pt modelId="{EC09F505-D648-4400-96A6-A5B2BEE2EE46}" type="pres">
      <dgm:prSet presAssocID="{40FC4FFE-8987-4A26-B7F4-8A516F18ADAE}" presName="linNode" presStyleCnt="0"/>
      <dgm:spPr/>
    </dgm:pt>
    <dgm:pt modelId="{1B8219F6-59A3-490C-A0D2-9862C5D960EB}" type="pres">
      <dgm:prSet presAssocID="{40FC4FFE-8987-4A26-B7F4-8A516F18ADAE}" presName="parentText" presStyleLbl="node1" presStyleIdx="0" presStyleCnt="3">
        <dgm:presLayoutVars>
          <dgm:chMax val="1"/>
          <dgm:bulletEnabled val="1"/>
        </dgm:presLayoutVars>
      </dgm:prSet>
      <dgm:spPr/>
    </dgm:pt>
    <dgm:pt modelId="{B198B7AD-7626-4382-9B0B-6EB23D4AE7B8}" type="pres">
      <dgm:prSet presAssocID="{5B62599A-5C9B-48E7-896E-EA782AC60C8B}" presName="sp" presStyleCnt="0"/>
      <dgm:spPr/>
    </dgm:pt>
    <dgm:pt modelId="{D6165141-8028-41D4-A841-39D1A0007554}" type="pres">
      <dgm:prSet presAssocID="{49225C73-1633-42F1-AB3B-7CB183E5F8B8}" presName="linNode" presStyleCnt="0"/>
      <dgm:spPr/>
    </dgm:pt>
    <dgm:pt modelId="{DA1E0E9C-6672-424F-8DD8-456316C45F15}" type="pres">
      <dgm:prSet presAssocID="{49225C73-1633-42F1-AB3B-7CB183E5F8B8}" presName="parentText" presStyleLbl="node1" presStyleIdx="1" presStyleCnt="3">
        <dgm:presLayoutVars>
          <dgm:chMax val="1"/>
          <dgm:bulletEnabled val="1"/>
        </dgm:presLayoutVars>
      </dgm:prSet>
      <dgm:spPr/>
    </dgm:pt>
    <dgm:pt modelId="{BCB77158-EEC4-4A43-B666-3B807B1476C7}" type="pres">
      <dgm:prSet presAssocID="{9646853A-8964-4519-A5B1-0B7D18B2983D}" presName="sp" presStyleCnt="0"/>
      <dgm:spPr/>
    </dgm:pt>
    <dgm:pt modelId="{F16B218F-CB75-490C-B958-0038E56BB44D}" type="pres">
      <dgm:prSet presAssocID="{1C383F32-22E8-4F62-A3E0-BDC3D5F48992}" presName="linNode" presStyleCnt="0"/>
      <dgm:spPr/>
    </dgm:pt>
    <dgm:pt modelId="{5184CAF9-5E26-404D-95B6-87E677D5D2F7}" type="pres">
      <dgm:prSet presAssocID="{1C383F32-22E8-4F62-A3E0-BDC3D5F48992}" presName="parentText" presStyleLbl="node1" presStyleIdx="2" presStyleCnt="3" custLinFactNeighborY="152">
        <dgm:presLayoutVars>
          <dgm:chMax val="1"/>
          <dgm:bulletEnabled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C7AD8469-3C68-4AF9-AB82-79B0043AA120}" srcId="{01A66772-F185-4D58-B8BB-E9370D7A7A2B}" destId="{40FC4FFE-8987-4A26-B7F4-8A516F18ADAE}" srcOrd="0" destOrd="0" parTransId="{CAD7EF86-FB23-41F6-BF42-040B36DEFDB1}" sibTransId="{5B62599A-5C9B-48E7-896E-EA782AC60C8B}"/>
    <dgm:cxn modelId="{2605E449-3A91-4C0E-97DC-23E25AE83C9E}" type="presOf" srcId="{01A66772-F185-4D58-B8BB-E9370D7A7A2B}" destId="{77E5D647-A201-4991-9E45-C294D4179CE6}" srcOrd="0" destOrd="0" presId="urn:microsoft.com/office/officeart/2005/8/layout/vList5"/>
    <dgm:cxn modelId="{2244214E-9D5E-4741-BA7B-3D87B2850D9C}" type="presOf" srcId="{49225C73-1633-42F1-AB3B-7CB183E5F8B8}" destId="{DA1E0E9C-6672-424F-8DD8-456316C45F15}" srcOrd="0" destOrd="0" presId="urn:microsoft.com/office/officeart/2005/8/layout/vList5"/>
    <dgm:cxn modelId="{C4CCE57E-E871-46D6-BAD5-880252C95D22}" srcId="{01A66772-F185-4D58-B8BB-E9370D7A7A2B}" destId="{1C383F32-22E8-4F62-A3E0-BDC3D5F48992}" srcOrd="2" destOrd="0" parTransId="{A7920A2F-3244-4159-AF04-6A1D38B7B317}" sibTransId="{8500F72A-2C6D-4FDF-9C1D-CA691380EB0B}"/>
    <dgm:cxn modelId="{5FF7AFA9-3E4E-425C-8BE8-7C1BD1E61C0D}" type="presOf" srcId="{1C383F32-22E8-4F62-A3E0-BDC3D5F48992}" destId="{5184CAF9-5E26-404D-95B6-87E677D5D2F7}" srcOrd="0" destOrd="0" presId="urn:microsoft.com/office/officeart/2005/8/layout/vList5"/>
    <dgm:cxn modelId="{CBD9C7EF-6A02-4B91-9667-FEACFB7B0D8B}" type="presOf" srcId="{40FC4FFE-8987-4A26-B7F4-8A516F18ADAE}" destId="{1B8219F6-59A3-490C-A0D2-9862C5D960EB}" srcOrd="0" destOrd="0" presId="urn:microsoft.com/office/officeart/2005/8/layout/vList5"/>
    <dgm:cxn modelId="{E9E30825-E7DF-4B6F-AB55-93763DF90394}" type="presParOf" srcId="{77E5D647-A201-4991-9E45-C294D4179CE6}" destId="{EC09F505-D648-4400-96A6-A5B2BEE2EE46}" srcOrd="0" destOrd="0" presId="urn:microsoft.com/office/officeart/2005/8/layout/vList5"/>
    <dgm:cxn modelId="{4F38FBB2-3460-48B3-98BB-29955289302D}" type="presParOf" srcId="{EC09F505-D648-4400-96A6-A5B2BEE2EE46}" destId="{1B8219F6-59A3-490C-A0D2-9862C5D960EB}" srcOrd="0" destOrd="0" presId="urn:microsoft.com/office/officeart/2005/8/layout/vList5"/>
    <dgm:cxn modelId="{3978BC98-B9B1-4031-AE4C-D571C10125E4}" type="presParOf" srcId="{77E5D647-A201-4991-9E45-C294D4179CE6}" destId="{B198B7AD-7626-4382-9B0B-6EB23D4AE7B8}" srcOrd="1" destOrd="0" presId="urn:microsoft.com/office/officeart/2005/8/layout/vList5"/>
    <dgm:cxn modelId="{E3D3D00C-6B5E-4254-9457-25F40F1F3140}" type="presParOf" srcId="{77E5D647-A201-4991-9E45-C294D4179CE6}" destId="{D6165141-8028-41D4-A841-39D1A0007554}" srcOrd="2" destOrd="0" presId="urn:microsoft.com/office/officeart/2005/8/layout/vList5"/>
    <dgm:cxn modelId="{6997216F-FD96-4121-9AB0-ACF17DE1044C}" type="presParOf" srcId="{D6165141-8028-41D4-A841-39D1A0007554}" destId="{DA1E0E9C-6672-424F-8DD8-456316C45F15}" srcOrd="0" destOrd="0" presId="urn:microsoft.com/office/officeart/2005/8/layout/vList5"/>
    <dgm:cxn modelId="{38F56F4B-39ED-4883-B7C0-079057FF1B20}" type="presParOf" srcId="{77E5D647-A201-4991-9E45-C294D4179CE6}" destId="{BCB77158-EEC4-4A43-B666-3B807B1476C7}" srcOrd="3" destOrd="0" presId="urn:microsoft.com/office/officeart/2005/8/layout/vList5"/>
    <dgm:cxn modelId="{2E0871C4-7BC0-4D92-9E92-39597113AACA}" type="presParOf" srcId="{77E5D647-A201-4991-9E45-C294D4179CE6}" destId="{F16B218F-CB75-490C-B958-0038E56BB44D}" srcOrd="4" destOrd="0" presId="urn:microsoft.com/office/officeart/2005/8/layout/vList5"/>
    <dgm:cxn modelId="{D1F8C105-2215-4489-B9DE-186F361F0979}" type="presParOf" srcId="{F16B218F-CB75-490C-B958-0038E56BB44D}" destId="{5184CAF9-5E26-404D-95B6-87E677D5D2F7}"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16949" y="181853"/>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1004512" y="569416"/>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60738" y="2566853"/>
          <a:ext cx="2981250" cy="976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defRPr cap="all"/>
          </a:pPr>
          <a:r>
            <a:rPr lang="en-US" sz="1100" kern="1200" dirty="0"/>
            <a:t>1.Assessing the Yelp dataset</a:t>
          </a:r>
        </a:p>
        <a:p>
          <a:pPr marL="0" lvl="0" indent="0" algn="l" defTabSz="488950">
            <a:lnSpc>
              <a:spcPct val="100000"/>
            </a:lnSpc>
            <a:spcBef>
              <a:spcPct val="0"/>
            </a:spcBef>
            <a:spcAft>
              <a:spcPct val="35000"/>
            </a:spcAft>
            <a:buNone/>
            <a:defRPr cap="all"/>
          </a:pPr>
          <a:r>
            <a:rPr lang="en-US" sz="1100" kern="1200" dirty="0"/>
            <a:t>2.Sub setting The data</a:t>
          </a:r>
        </a:p>
        <a:p>
          <a:pPr marL="0" lvl="0" indent="0" algn="l" defTabSz="488950">
            <a:lnSpc>
              <a:spcPct val="100000"/>
            </a:lnSpc>
            <a:spcBef>
              <a:spcPct val="0"/>
            </a:spcBef>
            <a:spcAft>
              <a:spcPct val="35000"/>
            </a:spcAft>
            <a:buNone/>
            <a:defRPr cap="all"/>
          </a:pPr>
          <a:r>
            <a:rPr lang="en-US" sz="1100" kern="1200" dirty="0"/>
            <a:t>3.Cleaning the Data</a:t>
          </a:r>
        </a:p>
        <a:p>
          <a:pPr marL="0" lvl="0" indent="0" algn="l" defTabSz="488950">
            <a:lnSpc>
              <a:spcPct val="100000"/>
            </a:lnSpc>
            <a:spcBef>
              <a:spcPct val="0"/>
            </a:spcBef>
            <a:spcAft>
              <a:spcPct val="35000"/>
            </a:spcAft>
            <a:buNone/>
            <a:defRPr cap="all"/>
          </a:pPr>
          <a:r>
            <a:rPr lang="en-US" sz="1100" kern="1200" dirty="0"/>
            <a:t>4.initial Eda </a:t>
          </a:r>
        </a:p>
      </dsp:txBody>
      <dsp:txXfrm>
        <a:off x="60738" y="2566853"/>
        <a:ext cx="2981250" cy="976904"/>
      </dsp:txXfrm>
    </dsp:sp>
    <dsp:sp modelId="{BCD8CDD9-0C56-4401-ADB1-8B48DAB2C96F}">
      <dsp:nvSpPr>
        <dsp:cNvPr id="0" name=""/>
        <dsp:cNvSpPr/>
      </dsp:nvSpPr>
      <dsp:spPr>
        <a:xfrm>
          <a:off x="4119918" y="181853"/>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507481" y="569416"/>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848982" y="2566853"/>
          <a:ext cx="2981250" cy="976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defRPr cap="all"/>
          </a:pPr>
          <a:r>
            <a:rPr lang="en-US" sz="1100" kern="1200" dirty="0"/>
            <a:t>1.Visualizations</a:t>
          </a:r>
        </a:p>
        <a:p>
          <a:pPr marL="0" lvl="0" indent="0" algn="l" defTabSz="488950">
            <a:lnSpc>
              <a:spcPct val="100000"/>
            </a:lnSpc>
            <a:spcBef>
              <a:spcPct val="0"/>
            </a:spcBef>
            <a:spcAft>
              <a:spcPct val="35000"/>
            </a:spcAft>
            <a:buNone/>
            <a:defRPr cap="all"/>
          </a:pPr>
          <a:r>
            <a:rPr lang="en-US" sz="1100" kern="1200" dirty="0"/>
            <a:t>2.Rigorous Eda</a:t>
          </a:r>
        </a:p>
        <a:p>
          <a:pPr marL="0" lvl="0" indent="0" algn="l" defTabSz="488950">
            <a:lnSpc>
              <a:spcPct val="100000"/>
            </a:lnSpc>
            <a:spcBef>
              <a:spcPct val="0"/>
            </a:spcBef>
            <a:spcAft>
              <a:spcPct val="35000"/>
            </a:spcAft>
            <a:buNone/>
            <a:defRPr cap="all"/>
          </a:pPr>
          <a:r>
            <a:rPr lang="en-US" sz="1100" kern="1200" dirty="0"/>
            <a:t>3.Feature engineering</a:t>
          </a:r>
        </a:p>
      </dsp:txBody>
      <dsp:txXfrm>
        <a:off x="3848982" y="2566853"/>
        <a:ext cx="2981250" cy="976904"/>
      </dsp:txXfrm>
    </dsp:sp>
    <dsp:sp modelId="{FF93E135-77D6-48A0-8871-9BC93D705D06}">
      <dsp:nvSpPr>
        <dsp:cNvPr id="0" name=""/>
        <dsp:cNvSpPr/>
      </dsp:nvSpPr>
      <dsp:spPr>
        <a:xfrm>
          <a:off x="7622887" y="181853"/>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8010450" y="569416"/>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7041543" y="2566853"/>
          <a:ext cx="2981250" cy="976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defRPr cap="all"/>
          </a:pPr>
          <a:r>
            <a:rPr lang="en-US" sz="1100" kern="1200" dirty="0"/>
            <a:t>1.Baseline model using linear regression</a:t>
          </a:r>
        </a:p>
        <a:p>
          <a:pPr marL="0" lvl="0" indent="0" algn="l" defTabSz="488950">
            <a:lnSpc>
              <a:spcPct val="100000"/>
            </a:lnSpc>
            <a:spcBef>
              <a:spcPct val="0"/>
            </a:spcBef>
            <a:spcAft>
              <a:spcPct val="35000"/>
            </a:spcAft>
            <a:buNone/>
            <a:defRPr cap="all"/>
          </a:pPr>
          <a:r>
            <a:rPr lang="en-US" sz="1100" kern="1200" dirty="0"/>
            <a:t>2.Collaborative Filtering with Stochastic Gradient descent</a:t>
          </a:r>
        </a:p>
        <a:p>
          <a:pPr marL="0" lvl="0" indent="0" algn="l" defTabSz="488950">
            <a:lnSpc>
              <a:spcPct val="100000"/>
            </a:lnSpc>
            <a:spcBef>
              <a:spcPct val="0"/>
            </a:spcBef>
            <a:spcAft>
              <a:spcPct val="35000"/>
            </a:spcAft>
            <a:buNone/>
            <a:defRPr cap="all"/>
          </a:pPr>
          <a:r>
            <a:rPr lang="en-US" sz="1100" kern="1200" dirty="0"/>
            <a:t>3.Predictions &amp; PCA analysis </a:t>
          </a:r>
        </a:p>
      </dsp:txBody>
      <dsp:txXfrm>
        <a:off x="7041543" y="2566853"/>
        <a:ext cx="2981250" cy="9769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219F6-59A3-490C-A0D2-9862C5D960EB}">
      <dsp:nvSpPr>
        <dsp:cNvPr id="0" name=""/>
        <dsp:cNvSpPr/>
      </dsp:nvSpPr>
      <dsp:spPr>
        <a:xfrm>
          <a:off x="2194559" y="2994"/>
          <a:ext cx="2468880" cy="1976246"/>
        </a:xfrm>
        <a:prstGeom prst="roundRect">
          <a:avLst/>
        </a:prstGeom>
        <a:solidFill>
          <a:srgbClr val="002060"/>
        </a:soli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defRPr cap="all"/>
          </a:pPr>
          <a:r>
            <a:rPr lang="en-US" sz="1000" kern="1200" dirty="0"/>
            <a:t>The Business dataset of Toronto Restaurants is Cleaned of excess, unnecessary columns</a:t>
          </a:r>
        </a:p>
      </dsp:txBody>
      <dsp:txXfrm>
        <a:off x="2291031" y="99466"/>
        <a:ext cx="2275936" cy="1783302"/>
      </dsp:txXfrm>
    </dsp:sp>
    <dsp:sp modelId="{DA1E0E9C-6672-424F-8DD8-456316C45F15}">
      <dsp:nvSpPr>
        <dsp:cNvPr id="0" name=""/>
        <dsp:cNvSpPr/>
      </dsp:nvSpPr>
      <dsp:spPr>
        <a:xfrm>
          <a:off x="2194559" y="2078052"/>
          <a:ext cx="2468880" cy="1976246"/>
        </a:xfrm>
        <a:prstGeom prst="roundRect">
          <a:avLst/>
        </a:prstGeom>
        <a:solidFill>
          <a:srgbClr val="002060"/>
        </a:soli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defRPr cap="all"/>
          </a:pPr>
          <a:r>
            <a:rPr lang="en-US" sz="1000" kern="1200" dirty="0"/>
            <a:t>Cleaning the Columns of dictionary form (Attributes, categories, Ambience),which are flattened and converted to Category type to obtain more information about the Restaurants. Null Cases are converted to “false” based on the column value observations.</a:t>
          </a:r>
        </a:p>
        <a:p>
          <a:pPr marL="0" lvl="0" indent="0" algn="ctr" defTabSz="444500">
            <a:lnSpc>
              <a:spcPct val="90000"/>
            </a:lnSpc>
            <a:spcBef>
              <a:spcPct val="0"/>
            </a:spcBef>
            <a:spcAft>
              <a:spcPct val="35000"/>
            </a:spcAft>
            <a:buNone/>
            <a:defRPr cap="all"/>
          </a:pPr>
          <a:endParaRPr lang="en-US" sz="1000" kern="1200" dirty="0"/>
        </a:p>
      </dsp:txBody>
      <dsp:txXfrm>
        <a:off x="2291031" y="2174524"/>
        <a:ext cx="2275936" cy="1783302"/>
      </dsp:txXfrm>
    </dsp:sp>
    <dsp:sp modelId="{5184CAF9-5E26-404D-95B6-87E677D5D2F7}">
      <dsp:nvSpPr>
        <dsp:cNvPr id="0" name=""/>
        <dsp:cNvSpPr/>
      </dsp:nvSpPr>
      <dsp:spPr>
        <a:xfrm>
          <a:off x="2194559" y="4156105"/>
          <a:ext cx="2468880" cy="1976246"/>
        </a:xfrm>
        <a:prstGeom prst="roundRect">
          <a:avLst/>
        </a:prstGeom>
        <a:solidFill>
          <a:srgbClr val="002060"/>
        </a:soli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defRPr cap="all"/>
          </a:pPr>
          <a:r>
            <a:rPr lang="en-US" sz="1000" kern="1200" dirty="0"/>
            <a:t>The review dataset is also cleaned of Time, Location and review factors. Count Vectorizer although Used , Doesn’t Seem to be very Useful and hence the Reviews are omitted. Users and Tips Datasets are also subset and Cleaned to Limit them only to Toronto Restaurants</a:t>
          </a:r>
        </a:p>
      </dsp:txBody>
      <dsp:txXfrm>
        <a:off x="2291031" y="4252577"/>
        <a:ext cx="2275936" cy="1783302"/>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3/2/2021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1646184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3/2/2021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3/2/2021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3/2/2021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3/2/2021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74" r:id="rId10"/>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image" Target="../media/image11.tif"/><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image" Target="../media/image13.tif"/><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image" Target="../media/image17.ti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diagramLayout" Target="../diagrams/layout2.xml"/><Relationship Id="rId7" Type="http://schemas.openxmlformats.org/officeDocument/2006/relationships/image" Target="../media/image19.JPG"/><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964572" y="2355458"/>
            <a:ext cx="4844296" cy="1630907"/>
          </a:xfrm>
        </p:spPr>
        <p:txBody>
          <a:bodyPr>
            <a:normAutofit fontScale="90000"/>
          </a:bodyPr>
          <a:lstStyle/>
          <a:p>
            <a:r>
              <a:rPr lang="en-US" sz="3600" dirty="0">
                <a:solidFill>
                  <a:schemeClr val="tx1"/>
                </a:solidFill>
              </a:rPr>
              <a:t>Recommendation System for Toronto Restaurants</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fontScale="77500" lnSpcReduction="20000"/>
          </a:bodyPr>
          <a:lstStyle/>
          <a:p>
            <a:pPr>
              <a:spcAft>
                <a:spcPts val="600"/>
              </a:spcAft>
            </a:pPr>
            <a:r>
              <a:rPr lang="en-US" dirty="0">
                <a:solidFill>
                  <a:schemeClr val="tx1"/>
                </a:solidFill>
              </a:rPr>
              <a:t>Team Standard Deviations: Arpan Banerjee, Bitan Biswas, Harsh Vardhan Goyal, Sukriti Paul</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02D80-167A-48F9-A1FF-590ED5565640}"/>
              </a:ext>
            </a:extLst>
          </p:cNvPr>
          <p:cNvSpPr>
            <a:spLocks noGrp="1"/>
          </p:cNvSpPr>
          <p:nvPr>
            <p:ph type="title"/>
          </p:nvPr>
        </p:nvSpPr>
        <p:spPr>
          <a:xfrm>
            <a:off x="701675" y="115465"/>
            <a:ext cx="10058400" cy="1371600"/>
          </a:xfrm>
        </p:spPr>
        <p:txBody>
          <a:bodyPr>
            <a:normAutofit/>
          </a:bodyPr>
          <a:lstStyle/>
          <a:p>
            <a:r>
              <a:rPr lang="en-US" sz="3600" dirty="0"/>
              <a:t>Extended EDA and Feature Engineering:</a:t>
            </a:r>
            <a:endParaRPr lang="en-IN" sz="3600" dirty="0"/>
          </a:p>
        </p:txBody>
      </p:sp>
      <p:pic>
        <p:nvPicPr>
          <p:cNvPr id="6" name="Content Placeholder 5">
            <a:extLst>
              <a:ext uri="{FF2B5EF4-FFF2-40B4-BE49-F238E27FC236}">
                <a16:creationId xmlns:a16="http://schemas.microsoft.com/office/drawing/2014/main" id="{81F10B3F-F655-4639-ABA6-49E757F2FC2F}"/>
              </a:ext>
            </a:extLst>
          </p:cNvPr>
          <p:cNvPicPr>
            <a:picLocks noGrp="1" noChangeAspect="1"/>
          </p:cNvPicPr>
          <p:nvPr>
            <p:ph sz="half" idx="1"/>
          </p:nvPr>
        </p:nvPicPr>
        <p:blipFill>
          <a:blip r:embed="rId2"/>
          <a:stretch>
            <a:fillRect/>
          </a:stretch>
        </p:blipFill>
        <p:spPr>
          <a:xfrm>
            <a:off x="920885" y="1250831"/>
            <a:ext cx="4883285" cy="2484590"/>
          </a:xfrm>
        </p:spPr>
      </p:pic>
      <p:pic>
        <p:nvPicPr>
          <p:cNvPr id="8" name="Content Placeholder 7">
            <a:extLst>
              <a:ext uri="{FF2B5EF4-FFF2-40B4-BE49-F238E27FC236}">
                <a16:creationId xmlns:a16="http://schemas.microsoft.com/office/drawing/2014/main" id="{16231536-7529-4AEC-B6FD-C044F6E1D239}"/>
              </a:ext>
            </a:extLst>
          </p:cNvPr>
          <p:cNvPicPr>
            <a:picLocks noGrp="1" noChangeAspect="1"/>
          </p:cNvPicPr>
          <p:nvPr>
            <p:ph sz="half" idx="2"/>
          </p:nvPr>
        </p:nvPicPr>
        <p:blipFill>
          <a:blip r:embed="rId3"/>
          <a:stretch>
            <a:fillRect/>
          </a:stretch>
        </p:blipFill>
        <p:spPr>
          <a:xfrm>
            <a:off x="5911984" y="1250831"/>
            <a:ext cx="4014113" cy="2484590"/>
          </a:xfrm>
        </p:spPr>
      </p:pic>
      <p:pic>
        <p:nvPicPr>
          <p:cNvPr id="10" name="Picture 9">
            <a:extLst>
              <a:ext uri="{FF2B5EF4-FFF2-40B4-BE49-F238E27FC236}">
                <a16:creationId xmlns:a16="http://schemas.microsoft.com/office/drawing/2014/main" id="{A2E132BB-98AD-4BC3-B0A6-3C5E761259A1}"/>
              </a:ext>
            </a:extLst>
          </p:cNvPr>
          <p:cNvPicPr>
            <a:picLocks noChangeAspect="1"/>
          </p:cNvPicPr>
          <p:nvPr/>
        </p:nvPicPr>
        <p:blipFill>
          <a:blip r:embed="rId4"/>
          <a:stretch>
            <a:fillRect/>
          </a:stretch>
        </p:blipFill>
        <p:spPr>
          <a:xfrm>
            <a:off x="920885" y="3929974"/>
            <a:ext cx="4014113" cy="2216583"/>
          </a:xfrm>
          <a:prstGeom prst="rect">
            <a:avLst/>
          </a:prstGeom>
        </p:spPr>
      </p:pic>
      <p:sp>
        <p:nvSpPr>
          <p:cNvPr id="11" name="TextBox 10">
            <a:extLst>
              <a:ext uri="{FF2B5EF4-FFF2-40B4-BE49-F238E27FC236}">
                <a16:creationId xmlns:a16="http://schemas.microsoft.com/office/drawing/2014/main" id="{2C91C0CC-A520-4BF6-994E-32B56E480A7D}"/>
              </a:ext>
            </a:extLst>
          </p:cNvPr>
          <p:cNvSpPr txBox="1"/>
          <p:nvPr/>
        </p:nvSpPr>
        <p:spPr>
          <a:xfrm>
            <a:off x="5911984" y="3929974"/>
            <a:ext cx="5810656" cy="1754326"/>
          </a:xfrm>
          <a:prstGeom prst="rect">
            <a:avLst/>
          </a:prstGeom>
          <a:noFill/>
        </p:spPr>
        <p:txBody>
          <a:bodyPr wrap="square" rtlCol="0">
            <a:spAutoFit/>
          </a:bodyPr>
          <a:lstStyle/>
          <a:p>
            <a:r>
              <a:rPr lang="en-US" dirty="0"/>
              <a:t>1.We see that Bars and Nightlife have a huge number of openings in Toronto</a:t>
            </a:r>
          </a:p>
          <a:p>
            <a:endParaRPr lang="en-US" dirty="0"/>
          </a:p>
          <a:p>
            <a:r>
              <a:rPr lang="en-US" dirty="0"/>
              <a:t>2.The reviews given per user is between 0-3</a:t>
            </a:r>
          </a:p>
          <a:p>
            <a:endParaRPr lang="en-US" dirty="0"/>
          </a:p>
          <a:p>
            <a:r>
              <a:rPr lang="en-US" dirty="0"/>
              <a:t>3.The ratings are mostly in the 3.5-4.5 band.</a:t>
            </a:r>
            <a:endParaRPr lang="en-IN" dirty="0"/>
          </a:p>
        </p:txBody>
      </p:sp>
    </p:spTree>
    <p:extLst>
      <p:ext uri="{BB962C8B-B14F-4D97-AF65-F5344CB8AC3E}">
        <p14:creationId xmlns:p14="http://schemas.microsoft.com/office/powerpoint/2010/main" val="4110856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9047-98CD-4915-88A1-5FEA41D5E384}"/>
              </a:ext>
            </a:extLst>
          </p:cNvPr>
          <p:cNvSpPr>
            <a:spLocks noGrp="1"/>
          </p:cNvSpPr>
          <p:nvPr>
            <p:ph type="title"/>
          </p:nvPr>
        </p:nvSpPr>
        <p:spPr>
          <a:xfrm>
            <a:off x="950068" y="876058"/>
            <a:ext cx="10058400" cy="1371600"/>
          </a:xfrm>
        </p:spPr>
        <p:txBody>
          <a:bodyPr>
            <a:normAutofit fontScale="90000"/>
          </a:bodyPr>
          <a:lstStyle/>
          <a:p>
            <a:r>
              <a:rPr lang="en-US" dirty="0"/>
              <a:t>Baseline Model:</a:t>
            </a:r>
            <a:br>
              <a:rPr lang="en-US" dirty="0"/>
            </a:br>
            <a:r>
              <a:rPr lang="en-US" sz="1800" dirty="0"/>
              <a:t>Our Baseline Model is a Linear regression model where we consider only the user bias, the restaurants bias and the average rating given by the users to the Toronto restaurants.</a:t>
            </a:r>
            <a:br>
              <a:rPr lang="en-US" sz="1800" dirty="0"/>
            </a:br>
            <a:br>
              <a:rPr lang="en-US" sz="1800" dirty="0"/>
            </a:br>
            <a:r>
              <a:rPr lang="en-US" sz="1800" dirty="0"/>
              <a:t>The training Mean Squared Error comes around  1.14 and the test MSE comes around 1.5. The model is a simple addition function of the biases and the average rating without any residual factors.</a:t>
            </a:r>
            <a:endParaRPr lang="en-IN" dirty="0"/>
          </a:p>
        </p:txBody>
      </p:sp>
      <p:pic>
        <p:nvPicPr>
          <p:cNvPr id="5" name="Content Placeholder 4">
            <a:extLst>
              <a:ext uri="{FF2B5EF4-FFF2-40B4-BE49-F238E27FC236}">
                <a16:creationId xmlns:a16="http://schemas.microsoft.com/office/drawing/2014/main" id="{7A1ADF32-2EA3-4164-A3F0-2DEAF06224D8}"/>
              </a:ext>
            </a:extLst>
          </p:cNvPr>
          <p:cNvPicPr>
            <a:picLocks noGrp="1" noChangeAspect="1"/>
          </p:cNvPicPr>
          <p:nvPr>
            <p:ph idx="1"/>
          </p:nvPr>
        </p:nvPicPr>
        <p:blipFill>
          <a:blip r:embed="rId2"/>
          <a:stretch>
            <a:fillRect/>
          </a:stretch>
        </p:blipFill>
        <p:spPr>
          <a:xfrm>
            <a:off x="1205339" y="2809243"/>
            <a:ext cx="4061460" cy="3002280"/>
          </a:xfrm>
        </p:spPr>
      </p:pic>
      <p:pic>
        <p:nvPicPr>
          <p:cNvPr id="7" name="Picture 6">
            <a:extLst>
              <a:ext uri="{FF2B5EF4-FFF2-40B4-BE49-F238E27FC236}">
                <a16:creationId xmlns:a16="http://schemas.microsoft.com/office/drawing/2014/main" id="{B01F8546-2580-40F7-B331-3E93A062457B}"/>
              </a:ext>
            </a:extLst>
          </p:cNvPr>
          <p:cNvPicPr>
            <a:picLocks noChangeAspect="1"/>
          </p:cNvPicPr>
          <p:nvPr/>
        </p:nvPicPr>
        <p:blipFill>
          <a:blip r:embed="rId3"/>
          <a:stretch>
            <a:fillRect/>
          </a:stretch>
        </p:blipFill>
        <p:spPr>
          <a:xfrm>
            <a:off x="5694248" y="2809243"/>
            <a:ext cx="4480560" cy="2979420"/>
          </a:xfrm>
          <a:prstGeom prst="rect">
            <a:avLst/>
          </a:prstGeom>
        </p:spPr>
      </p:pic>
    </p:spTree>
    <p:extLst>
      <p:ext uri="{BB962C8B-B14F-4D97-AF65-F5344CB8AC3E}">
        <p14:creationId xmlns:p14="http://schemas.microsoft.com/office/powerpoint/2010/main" val="2806280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EEE06-F3E4-40BE-AC7A-A364E28EA5FD}"/>
              </a:ext>
            </a:extLst>
          </p:cNvPr>
          <p:cNvSpPr>
            <a:spLocks noGrp="1"/>
          </p:cNvSpPr>
          <p:nvPr>
            <p:ph type="title"/>
          </p:nvPr>
        </p:nvSpPr>
        <p:spPr/>
        <p:txBody>
          <a:bodyPr>
            <a:normAutofit fontScale="90000"/>
          </a:bodyPr>
          <a:lstStyle/>
          <a:p>
            <a:r>
              <a:rPr lang="en-US" dirty="0"/>
              <a:t>Collaborative Filtering Using Stochastic Gradient:</a:t>
            </a:r>
            <a:endParaRPr lang="en-IN" dirty="0"/>
          </a:p>
        </p:txBody>
      </p:sp>
      <p:pic>
        <p:nvPicPr>
          <p:cNvPr id="6" name="Content Placeholder 5" descr="Diagram&#10;&#10;Description automatically generated">
            <a:extLst>
              <a:ext uri="{FF2B5EF4-FFF2-40B4-BE49-F238E27FC236}">
                <a16:creationId xmlns:a16="http://schemas.microsoft.com/office/drawing/2014/main" id="{AD414B36-FD4E-458C-A767-873ED9305557}"/>
              </a:ext>
            </a:extLst>
          </p:cNvPr>
          <p:cNvPicPr>
            <a:picLocks noGrp="1" noChangeAspect="1"/>
          </p:cNvPicPr>
          <p:nvPr>
            <p:ph idx="1"/>
          </p:nvPr>
        </p:nvPicPr>
        <p:blipFill>
          <a:blip r:embed="rId2"/>
          <a:stretch>
            <a:fillRect/>
          </a:stretch>
        </p:blipFill>
        <p:spPr>
          <a:xfrm>
            <a:off x="571837" y="378131"/>
            <a:ext cx="6858000" cy="3539528"/>
          </a:xfrm>
        </p:spPr>
      </p:pic>
      <p:sp>
        <p:nvSpPr>
          <p:cNvPr id="4" name="Text Placeholder 3">
            <a:extLst>
              <a:ext uri="{FF2B5EF4-FFF2-40B4-BE49-F238E27FC236}">
                <a16:creationId xmlns:a16="http://schemas.microsoft.com/office/drawing/2014/main" id="{4B7C51BF-7826-4896-9949-1BF90AEBBAFA}"/>
              </a:ext>
            </a:extLst>
          </p:cNvPr>
          <p:cNvSpPr>
            <a:spLocks noGrp="1"/>
          </p:cNvSpPr>
          <p:nvPr>
            <p:ph type="body" sz="half" idx="2"/>
          </p:nvPr>
        </p:nvSpPr>
        <p:spPr>
          <a:xfrm>
            <a:off x="8458200" y="2764817"/>
            <a:ext cx="3161963" cy="1580859"/>
          </a:xfrm>
        </p:spPr>
        <p:txBody>
          <a:bodyPr>
            <a:normAutofit fontScale="85000" lnSpcReduction="20000"/>
          </a:bodyPr>
          <a:lstStyle/>
          <a:p>
            <a:r>
              <a:rPr lang="en-US" dirty="0"/>
              <a:t>Here, we use a 6-Layered</a:t>
            </a:r>
          </a:p>
          <a:p>
            <a:r>
              <a:rPr lang="en-US" dirty="0"/>
              <a:t> Neural Network Model </a:t>
            </a:r>
          </a:p>
          <a:p>
            <a:r>
              <a:rPr lang="en-US" dirty="0"/>
              <a:t> with Stochastic Gradient</a:t>
            </a:r>
          </a:p>
          <a:p>
            <a:r>
              <a:rPr lang="en-US" dirty="0"/>
              <a:t>Learning rate of 0.01(as the</a:t>
            </a:r>
          </a:p>
          <a:p>
            <a:r>
              <a:rPr lang="en-US" dirty="0"/>
              <a:t> optimum one)</a:t>
            </a:r>
            <a:endParaRPr lang="en-IN" dirty="0"/>
          </a:p>
        </p:txBody>
      </p:sp>
      <p:pic>
        <p:nvPicPr>
          <p:cNvPr id="8" name="Picture 7" descr="Chart, line chart&#10;&#10;Description automatically generated">
            <a:extLst>
              <a:ext uri="{FF2B5EF4-FFF2-40B4-BE49-F238E27FC236}">
                <a16:creationId xmlns:a16="http://schemas.microsoft.com/office/drawing/2014/main" id="{AE813484-3C09-4270-A3CF-F8599BA726A9}"/>
              </a:ext>
            </a:extLst>
          </p:cNvPr>
          <p:cNvPicPr>
            <a:picLocks noChangeAspect="1"/>
          </p:cNvPicPr>
          <p:nvPr/>
        </p:nvPicPr>
        <p:blipFill>
          <a:blip r:embed="rId3"/>
          <a:stretch>
            <a:fillRect/>
          </a:stretch>
        </p:blipFill>
        <p:spPr>
          <a:xfrm>
            <a:off x="1338769" y="3917659"/>
            <a:ext cx="5545576" cy="2585199"/>
          </a:xfrm>
          <a:prstGeom prst="rect">
            <a:avLst/>
          </a:prstGeom>
        </p:spPr>
      </p:pic>
    </p:spTree>
    <p:extLst>
      <p:ext uri="{BB962C8B-B14F-4D97-AF65-F5344CB8AC3E}">
        <p14:creationId xmlns:p14="http://schemas.microsoft.com/office/powerpoint/2010/main" val="3889337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70886-AFEE-4154-8E87-55CED52450CA}"/>
              </a:ext>
            </a:extLst>
          </p:cNvPr>
          <p:cNvSpPr>
            <a:spLocks noGrp="1"/>
          </p:cNvSpPr>
          <p:nvPr>
            <p:ph type="title"/>
          </p:nvPr>
        </p:nvSpPr>
        <p:spPr/>
        <p:txBody>
          <a:bodyPr/>
          <a:lstStyle/>
          <a:p>
            <a:r>
              <a:rPr lang="en-US" dirty="0"/>
              <a:t>Predictions:</a:t>
            </a:r>
            <a:endParaRPr lang="en-IN" dirty="0"/>
          </a:p>
        </p:txBody>
      </p:sp>
      <p:pic>
        <p:nvPicPr>
          <p:cNvPr id="6" name="Content Placeholder 5" descr="Table&#10;&#10;Description automatically generated">
            <a:extLst>
              <a:ext uri="{FF2B5EF4-FFF2-40B4-BE49-F238E27FC236}">
                <a16:creationId xmlns:a16="http://schemas.microsoft.com/office/drawing/2014/main" id="{6DA8CDB3-E836-4241-A9A6-791744B66723}"/>
              </a:ext>
            </a:extLst>
          </p:cNvPr>
          <p:cNvPicPr>
            <a:picLocks noGrp="1" noChangeAspect="1"/>
          </p:cNvPicPr>
          <p:nvPr>
            <p:ph idx="1"/>
          </p:nvPr>
        </p:nvPicPr>
        <p:blipFill>
          <a:blip r:embed="rId2"/>
          <a:stretch>
            <a:fillRect/>
          </a:stretch>
        </p:blipFill>
        <p:spPr>
          <a:xfrm>
            <a:off x="758938" y="614680"/>
            <a:ext cx="5783580" cy="3444240"/>
          </a:xfrm>
        </p:spPr>
      </p:pic>
      <p:sp>
        <p:nvSpPr>
          <p:cNvPr id="4" name="Text Placeholder 3">
            <a:extLst>
              <a:ext uri="{FF2B5EF4-FFF2-40B4-BE49-F238E27FC236}">
                <a16:creationId xmlns:a16="http://schemas.microsoft.com/office/drawing/2014/main" id="{22412191-B368-41E8-A987-A45B9A091DBF}"/>
              </a:ext>
            </a:extLst>
          </p:cNvPr>
          <p:cNvSpPr>
            <a:spLocks noGrp="1"/>
          </p:cNvSpPr>
          <p:nvPr>
            <p:ph type="body" sz="half" idx="2"/>
          </p:nvPr>
        </p:nvSpPr>
        <p:spPr/>
        <p:txBody>
          <a:bodyPr/>
          <a:lstStyle/>
          <a:p>
            <a:r>
              <a:rPr lang="en-US" dirty="0"/>
              <a:t>1</a:t>
            </a:r>
            <a:r>
              <a:rPr lang="en-US" baseline="30000" dirty="0"/>
              <a:t>st</a:t>
            </a:r>
            <a:r>
              <a:rPr lang="en-US" dirty="0"/>
              <a:t> Graph: The predictions for the user id ‘4’.</a:t>
            </a:r>
          </a:p>
          <a:p>
            <a:r>
              <a:rPr lang="en-US" dirty="0"/>
              <a:t>The training loss is 0.7 and test loss was approximately 1.4.</a:t>
            </a:r>
          </a:p>
          <a:p>
            <a:endParaRPr lang="en-IN" dirty="0"/>
          </a:p>
        </p:txBody>
      </p:sp>
      <p:pic>
        <p:nvPicPr>
          <p:cNvPr id="8" name="Picture 7" descr="Chart, line chart&#10;&#10;Description automatically generated">
            <a:extLst>
              <a:ext uri="{FF2B5EF4-FFF2-40B4-BE49-F238E27FC236}">
                <a16:creationId xmlns:a16="http://schemas.microsoft.com/office/drawing/2014/main" id="{0EFFD6DF-2C61-4A66-BD3F-F655D1BEBFEF}"/>
              </a:ext>
            </a:extLst>
          </p:cNvPr>
          <p:cNvPicPr>
            <a:picLocks noChangeAspect="1"/>
          </p:cNvPicPr>
          <p:nvPr/>
        </p:nvPicPr>
        <p:blipFill>
          <a:blip r:embed="rId3"/>
          <a:stretch>
            <a:fillRect/>
          </a:stretch>
        </p:blipFill>
        <p:spPr>
          <a:xfrm>
            <a:off x="885770" y="4052975"/>
            <a:ext cx="4236160" cy="2805025"/>
          </a:xfrm>
          <a:prstGeom prst="rect">
            <a:avLst/>
          </a:prstGeom>
        </p:spPr>
      </p:pic>
    </p:spTree>
    <p:extLst>
      <p:ext uri="{BB962C8B-B14F-4D97-AF65-F5344CB8AC3E}">
        <p14:creationId xmlns:p14="http://schemas.microsoft.com/office/powerpoint/2010/main" val="3064881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76F57-8405-43E3-B3B3-AA516209D8EF}"/>
              </a:ext>
            </a:extLst>
          </p:cNvPr>
          <p:cNvSpPr>
            <a:spLocks noGrp="1"/>
          </p:cNvSpPr>
          <p:nvPr>
            <p:ph type="title"/>
          </p:nvPr>
        </p:nvSpPr>
        <p:spPr>
          <a:xfrm>
            <a:off x="8458200" y="607392"/>
            <a:ext cx="3161963" cy="1645920"/>
          </a:xfrm>
        </p:spPr>
        <p:txBody>
          <a:bodyPr anchor="b">
            <a:normAutofit/>
          </a:bodyPr>
          <a:lstStyle/>
          <a:p>
            <a:r>
              <a:rPr lang="en-US" dirty="0"/>
              <a:t>Conclusion and Future Prospect:</a:t>
            </a:r>
            <a:endParaRPr lang="en-IN" dirty="0"/>
          </a:p>
        </p:txBody>
      </p:sp>
      <p:pic>
        <p:nvPicPr>
          <p:cNvPr id="5" name="Picture 4" descr="Diagram&#10;&#10;Description automatically generated">
            <a:extLst>
              <a:ext uri="{FF2B5EF4-FFF2-40B4-BE49-F238E27FC236}">
                <a16:creationId xmlns:a16="http://schemas.microsoft.com/office/drawing/2014/main" id="{42CB7B37-8936-49D3-968F-F2F50396FC04}"/>
              </a:ext>
            </a:extLst>
          </p:cNvPr>
          <p:cNvPicPr>
            <a:picLocks noChangeAspect="1"/>
          </p:cNvPicPr>
          <p:nvPr/>
        </p:nvPicPr>
        <p:blipFill>
          <a:blip r:embed="rId2"/>
          <a:stretch>
            <a:fillRect/>
          </a:stretch>
        </p:blipFill>
        <p:spPr>
          <a:xfrm>
            <a:off x="304801" y="326442"/>
            <a:ext cx="6858000" cy="3853740"/>
          </a:xfrm>
          <a:prstGeom prst="rect">
            <a:avLst/>
          </a:prstGeom>
          <a:noFill/>
        </p:spPr>
      </p:pic>
      <p:sp>
        <p:nvSpPr>
          <p:cNvPr id="3" name="Content Placeholder 2">
            <a:extLst>
              <a:ext uri="{FF2B5EF4-FFF2-40B4-BE49-F238E27FC236}">
                <a16:creationId xmlns:a16="http://schemas.microsoft.com/office/drawing/2014/main" id="{A575FC90-74C5-428F-9F43-E7C956D4619D}"/>
              </a:ext>
            </a:extLst>
          </p:cNvPr>
          <p:cNvSpPr>
            <a:spLocks noGrp="1"/>
          </p:cNvSpPr>
          <p:nvPr>
            <p:ph type="body" sz="half" idx="2"/>
          </p:nvPr>
        </p:nvSpPr>
        <p:spPr>
          <a:xfrm>
            <a:off x="8458200" y="2336800"/>
            <a:ext cx="3161963" cy="3606800"/>
          </a:xfrm>
        </p:spPr>
        <p:txBody>
          <a:bodyPr>
            <a:normAutofit/>
          </a:bodyPr>
          <a:lstStyle/>
          <a:p>
            <a:pPr>
              <a:lnSpc>
                <a:spcPct val="100000"/>
              </a:lnSpc>
            </a:pPr>
            <a:r>
              <a:rPr lang="en-US" sz="1700"/>
              <a:t>The Yelp dataset has most of the ratings in the range of 3.5-4.5 and as a result, our model predicts well or close to the actual ratings only for that range and doesn’t do a great job for the lower ratings due to insufficient data. </a:t>
            </a:r>
          </a:p>
          <a:p>
            <a:pPr>
              <a:lnSpc>
                <a:spcPct val="100000"/>
              </a:lnSpc>
            </a:pPr>
            <a:r>
              <a:rPr lang="en-US" sz="1700"/>
              <a:t>Future Prospects lie in adding a geospatial feature to recommend the user good food places nearby!</a:t>
            </a:r>
          </a:p>
          <a:p>
            <a:pPr>
              <a:lnSpc>
                <a:spcPct val="100000"/>
              </a:lnSpc>
            </a:pPr>
            <a:endParaRPr lang="en-IN" sz="1700"/>
          </a:p>
        </p:txBody>
      </p:sp>
      <p:pic>
        <p:nvPicPr>
          <p:cNvPr id="7" name="Picture 6" descr="Chart, bar chart&#10;&#10;Description automatically generated">
            <a:extLst>
              <a:ext uri="{FF2B5EF4-FFF2-40B4-BE49-F238E27FC236}">
                <a16:creationId xmlns:a16="http://schemas.microsoft.com/office/drawing/2014/main" id="{08708993-42A5-4B90-9435-9BFD5C7BD1BA}"/>
              </a:ext>
            </a:extLst>
          </p:cNvPr>
          <p:cNvPicPr>
            <a:picLocks noChangeAspect="1"/>
          </p:cNvPicPr>
          <p:nvPr/>
        </p:nvPicPr>
        <p:blipFill>
          <a:blip r:embed="rId3"/>
          <a:stretch>
            <a:fillRect/>
          </a:stretch>
        </p:blipFill>
        <p:spPr>
          <a:xfrm>
            <a:off x="3733801" y="4140200"/>
            <a:ext cx="4091940" cy="2636520"/>
          </a:xfrm>
          <a:prstGeom prst="rect">
            <a:avLst/>
          </a:prstGeom>
        </p:spPr>
      </p:pic>
    </p:spTree>
    <p:extLst>
      <p:ext uri="{BB962C8B-B14F-4D97-AF65-F5344CB8AC3E}">
        <p14:creationId xmlns:p14="http://schemas.microsoft.com/office/powerpoint/2010/main" val="1263560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a:normAutofit/>
          </a:bodyPr>
          <a:lstStyle/>
          <a:p>
            <a:pPr algn="ctr"/>
            <a:r>
              <a:rPr lang="en-US" dirty="0"/>
              <a:t>Contents:</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319489878"/>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243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39C2054-69B9-4357-9BCC-455C31FCBAFF}"/>
              </a:ext>
            </a:extLst>
          </p:cNvPr>
          <p:cNvSpPr>
            <a:spLocks noGrp="1"/>
          </p:cNvSpPr>
          <p:nvPr>
            <p:ph type="title"/>
          </p:nvPr>
        </p:nvSpPr>
        <p:spPr>
          <a:xfrm>
            <a:off x="8458200" y="607392"/>
            <a:ext cx="3161963" cy="1645920"/>
          </a:xfrm>
        </p:spPr>
        <p:txBody>
          <a:bodyPr/>
          <a:lstStyle/>
          <a:p>
            <a:r>
              <a:rPr lang="en-US" dirty="0"/>
              <a:t>Assessing the Dataset:</a:t>
            </a:r>
          </a:p>
        </p:txBody>
      </p:sp>
      <p:sp>
        <p:nvSpPr>
          <p:cNvPr id="13" name="Text Placeholder 3">
            <a:extLst>
              <a:ext uri="{FF2B5EF4-FFF2-40B4-BE49-F238E27FC236}">
                <a16:creationId xmlns:a16="http://schemas.microsoft.com/office/drawing/2014/main" id="{B3E25CC3-DFF9-4ED5-8D9B-6AE7320D20F6}"/>
              </a:ext>
            </a:extLst>
          </p:cNvPr>
          <p:cNvSpPr>
            <a:spLocks noGrp="1"/>
          </p:cNvSpPr>
          <p:nvPr>
            <p:ph type="body" sz="half" idx="2"/>
          </p:nvPr>
        </p:nvSpPr>
        <p:spPr>
          <a:xfrm>
            <a:off x="8458200" y="2336800"/>
            <a:ext cx="3161963" cy="3606800"/>
          </a:xfrm>
        </p:spPr>
        <p:txBody>
          <a:bodyPr>
            <a:normAutofit fontScale="77500" lnSpcReduction="20000"/>
          </a:bodyPr>
          <a:lstStyle/>
          <a:p>
            <a:r>
              <a:rPr lang="en-US" dirty="0"/>
              <a:t>The Yelp dataset has essentially 5 .json files, out which we chose to use 4. Namely, business.json, reviews.json, users.json, tips.json.</a:t>
            </a:r>
          </a:p>
          <a:p>
            <a:pPr marL="285750" indent="-285750">
              <a:buFont typeface="Arial" panose="020B0604020202020204" pitchFamily="34" charset="0"/>
              <a:buChar char="•"/>
            </a:pPr>
            <a:r>
              <a:rPr lang="en-US" dirty="0" err="1"/>
              <a:t>business.json:the</a:t>
            </a:r>
            <a:r>
              <a:rPr lang="en-US" dirty="0"/>
              <a:t> details about the different businesses with their average ratings.</a:t>
            </a:r>
          </a:p>
          <a:p>
            <a:pPr marL="285750" indent="-285750">
              <a:buFont typeface="Arial" panose="020B0604020202020204" pitchFamily="34" charset="0"/>
              <a:buChar char="•"/>
            </a:pPr>
            <a:r>
              <a:rPr lang="en-US" dirty="0" err="1"/>
              <a:t>user.json</a:t>
            </a:r>
            <a:r>
              <a:rPr lang="en-US" dirty="0"/>
              <a:t>: the data about all the users of Yelp</a:t>
            </a:r>
          </a:p>
          <a:p>
            <a:pPr marL="285750" indent="-285750">
              <a:buFont typeface="Arial" panose="020B0604020202020204" pitchFamily="34" charset="0"/>
              <a:buChar char="•"/>
            </a:pPr>
            <a:r>
              <a:rPr lang="en-US" dirty="0" err="1"/>
              <a:t>reviews.json:the</a:t>
            </a:r>
            <a:r>
              <a:rPr lang="en-US" dirty="0"/>
              <a:t> data of the users who have been to certain businesses and rated and reviewed them.</a:t>
            </a:r>
          </a:p>
          <a:p>
            <a:pPr marL="285750" indent="-285750">
              <a:buFont typeface="Arial" panose="020B0604020202020204" pitchFamily="34" charset="0"/>
              <a:buChar char="•"/>
            </a:pPr>
            <a:r>
              <a:rPr lang="en-US" dirty="0" err="1"/>
              <a:t>tips.json</a:t>
            </a:r>
            <a:r>
              <a:rPr lang="en-US" dirty="0"/>
              <a:t> : the data about the users who have given tips while they visited certain businesses.</a:t>
            </a:r>
          </a:p>
          <a:p>
            <a:endParaRPr lang="en-US" dirty="0"/>
          </a:p>
        </p:txBody>
      </p:sp>
      <p:pic>
        <p:nvPicPr>
          <p:cNvPr id="5" name="Screenshot 2021-03-02 at 7.02.30 PM.png">
            <a:extLst>
              <a:ext uri="{FF2B5EF4-FFF2-40B4-BE49-F238E27FC236}">
                <a16:creationId xmlns:a16="http://schemas.microsoft.com/office/drawing/2014/main" id="{7468A2C6-A97A-4B3C-83A1-26DEF448F280}"/>
              </a:ext>
            </a:extLst>
          </p:cNvPr>
          <p:cNvPicPr>
            <a:picLocks noChangeAspect="1"/>
          </p:cNvPicPr>
          <p:nvPr/>
        </p:nvPicPr>
        <p:blipFill>
          <a:blip r:embed="rId2"/>
          <a:stretch>
            <a:fillRect/>
          </a:stretch>
        </p:blipFill>
        <p:spPr>
          <a:xfrm>
            <a:off x="904879" y="83643"/>
            <a:ext cx="5657843" cy="6774357"/>
          </a:xfrm>
          <a:prstGeom prst="rect">
            <a:avLst/>
          </a:prstGeom>
          <a:ln w="12700">
            <a:miter lim="400000"/>
          </a:ln>
        </p:spPr>
      </p:pic>
    </p:spTree>
    <p:extLst>
      <p:ext uri="{BB962C8B-B14F-4D97-AF65-F5344CB8AC3E}">
        <p14:creationId xmlns:p14="http://schemas.microsoft.com/office/powerpoint/2010/main" val="3911366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D5662-715B-4346-8C9C-1A0F9F8212ED}"/>
              </a:ext>
            </a:extLst>
          </p:cNvPr>
          <p:cNvSpPr>
            <a:spLocks noGrp="1"/>
          </p:cNvSpPr>
          <p:nvPr>
            <p:ph type="title"/>
          </p:nvPr>
        </p:nvSpPr>
        <p:spPr>
          <a:xfrm>
            <a:off x="1066800" y="642594"/>
            <a:ext cx="10058400" cy="1371600"/>
          </a:xfrm>
        </p:spPr>
        <p:txBody>
          <a:bodyPr anchor="ctr">
            <a:normAutofit/>
          </a:bodyPr>
          <a:lstStyle/>
          <a:p>
            <a:r>
              <a:rPr lang="en-US" dirty="0" err="1"/>
              <a:t>Subsetting</a:t>
            </a:r>
            <a:r>
              <a:rPr lang="en-US" dirty="0"/>
              <a:t> the Data:</a:t>
            </a:r>
            <a:endParaRPr lang="en-IN" dirty="0"/>
          </a:p>
        </p:txBody>
      </p:sp>
      <p:sp>
        <p:nvSpPr>
          <p:cNvPr id="4" name="Text Placeholder 3">
            <a:extLst>
              <a:ext uri="{FF2B5EF4-FFF2-40B4-BE49-F238E27FC236}">
                <a16:creationId xmlns:a16="http://schemas.microsoft.com/office/drawing/2014/main" id="{0E650FD0-2FD5-4543-A846-8DDE28B615BC}"/>
              </a:ext>
            </a:extLst>
          </p:cNvPr>
          <p:cNvSpPr>
            <a:spLocks noGrp="1"/>
          </p:cNvSpPr>
          <p:nvPr>
            <p:ph sz="half" idx="1"/>
          </p:nvPr>
        </p:nvSpPr>
        <p:spPr>
          <a:xfrm>
            <a:off x="1066800" y="2103120"/>
            <a:ext cx="4663440" cy="3749040"/>
          </a:xfrm>
        </p:spPr>
        <p:txBody>
          <a:bodyPr>
            <a:normAutofit/>
          </a:bodyPr>
          <a:lstStyle/>
          <a:p>
            <a:pPr>
              <a:lnSpc>
                <a:spcPct val="100000"/>
              </a:lnSpc>
            </a:pPr>
            <a:r>
              <a:rPr lang="en-US" dirty="0"/>
              <a:t>The business dataset seems to have a lot of businesses out of which, the most common is the restaurants. </a:t>
            </a:r>
          </a:p>
          <a:p>
            <a:pPr>
              <a:lnSpc>
                <a:spcPct val="100000"/>
              </a:lnSpc>
            </a:pPr>
            <a:r>
              <a:rPr lang="en-US" dirty="0"/>
              <a:t>We further subset the restaurants and find that the Toronto City has the highest number of restaurants. </a:t>
            </a:r>
          </a:p>
          <a:p>
            <a:pPr>
              <a:lnSpc>
                <a:spcPct val="100000"/>
              </a:lnSpc>
            </a:pPr>
            <a:r>
              <a:rPr lang="en-US" dirty="0"/>
              <a:t>Hence, we consider only those restaurants that are located in Toronto, Ontario</a:t>
            </a:r>
            <a:endParaRPr lang="en-IN" dirty="0"/>
          </a:p>
        </p:txBody>
      </p:sp>
      <p:pic>
        <p:nvPicPr>
          <p:cNvPr id="8" name="Content Placeholder 7">
            <a:extLst>
              <a:ext uri="{FF2B5EF4-FFF2-40B4-BE49-F238E27FC236}">
                <a16:creationId xmlns:a16="http://schemas.microsoft.com/office/drawing/2014/main" id="{1931DEA6-D451-4032-8B22-11E99B1B52DD}"/>
              </a:ext>
            </a:extLst>
          </p:cNvPr>
          <p:cNvPicPr>
            <a:picLocks noGrp="1" noChangeAspect="1"/>
          </p:cNvPicPr>
          <p:nvPr>
            <p:ph sz="half" idx="2"/>
          </p:nvPr>
        </p:nvPicPr>
        <p:blipFill>
          <a:blip r:embed="rId2"/>
          <a:stretch>
            <a:fillRect/>
          </a:stretch>
        </p:blipFill>
        <p:spPr>
          <a:xfrm>
            <a:off x="6554039" y="1918738"/>
            <a:ext cx="4663440" cy="3346018"/>
          </a:xfrm>
          <a:noFill/>
        </p:spPr>
      </p:pic>
    </p:spTree>
    <p:extLst>
      <p:ext uri="{BB962C8B-B14F-4D97-AF65-F5344CB8AC3E}">
        <p14:creationId xmlns:p14="http://schemas.microsoft.com/office/powerpoint/2010/main" val="235397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User Dataset"/>
          <p:cNvSpPr txBox="1">
            <a:spLocks noGrp="1"/>
          </p:cNvSpPr>
          <p:nvPr>
            <p:ph type="title"/>
          </p:nvPr>
        </p:nvSpPr>
        <p:spPr>
          <a:xfrm>
            <a:off x="603250" y="538680"/>
            <a:ext cx="10985500" cy="716582"/>
          </a:xfrm>
          <a:prstGeom prst="rect">
            <a:avLst/>
          </a:prstGeom>
        </p:spPr>
        <p:txBody>
          <a:bodyPr/>
          <a:lstStyle/>
          <a:p>
            <a:r>
              <a:t>User Dataset</a:t>
            </a:r>
          </a:p>
        </p:txBody>
      </p:sp>
      <p:grpSp>
        <p:nvGrpSpPr>
          <p:cNvPr id="168" name="Group"/>
          <p:cNvGrpSpPr/>
          <p:nvPr/>
        </p:nvGrpSpPr>
        <p:grpSpPr>
          <a:xfrm>
            <a:off x="706768" y="1299237"/>
            <a:ext cx="11075845" cy="4890110"/>
            <a:chOff x="77822" y="-1058369"/>
            <a:chExt cx="22151688" cy="9780219"/>
          </a:xfrm>
        </p:grpSpPr>
        <p:pic>
          <p:nvPicPr>
            <p:cNvPr id="164" name="Image" descr="Image"/>
            <p:cNvPicPr>
              <a:picLocks noChangeAspect="1"/>
            </p:cNvPicPr>
            <p:nvPr/>
          </p:nvPicPr>
          <p:blipFill>
            <a:blip r:embed="rId2"/>
            <a:stretch>
              <a:fillRect/>
            </a:stretch>
          </p:blipFill>
          <p:spPr>
            <a:xfrm>
              <a:off x="77822" y="-524093"/>
              <a:ext cx="10365343" cy="9245943"/>
            </a:xfrm>
            <a:prstGeom prst="rect">
              <a:avLst/>
            </a:prstGeom>
            <a:ln w="12700" cap="flat">
              <a:noFill/>
              <a:miter lim="400000"/>
            </a:ln>
            <a:effectLst/>
          </p:spPr>
        </p:pic>
        <p:pic>
          <p:nvPicPr>
            <p:cNvPr id="165" name="Image" descr="Image"/>
            <p:cNvPicPr>
              <a:picLocks noChangeAspect="1"/>
            </p:cNvPicPr>
            <p:nvPr/>
          </p:nvPicPr>
          <p:blipFill>
            <a:blip r:embed="rId3"/>
            <a:stretch>
              <a:fillRect/>
            </a:stretch>
          </p:blipFill>
          <p:spPr>
            <a:xfrm>
              <a:off x="11269409" y="-524093"/>
              <a:ext cx="10960101" cy="9245943"/>
            </a:xfrm>
            <a:prstGeom prst="rect">
              <a:avLst/>
            </a:prstGeom>
            <a:ln w="12700" cap="flat">
              <a:noFill/>
              <a:miter lim="400000"/>
            </a:ln>
            <a:effectLst/>
          </p:spPr>
        </p:pic>
        <p:sp>
          <p:nvSpPr>
            <p:cNvPr id="166" name="Pair Wise correlation Heat-map"/>
            <p:cNvSpPr txBox="1"/>
            <p:nvPr/>
          </p:nvSpPr>
          <p:spPr>
            <a:xfrm>
              <a:off x="2098962" y="-947309"/>
              <a:ext cx="3635610" cy="379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r>
                <a:rPr sz="900" dirty="0"/>
                <a:t>Pair Wise correlation Heat-map </a:t>
              </a:r>
            </a:p>
          </p:txBody>
        </p:sp>
        <p:sp>
          <p:nvSpPr>
            <p:cNvPr id="167" name="Correlation vs Average Stars Bar Graph"/>
            <p:cNvSpPr txBox="1"/>
            <p:nvPr/>
          </p:nvSpPr>
          <p:spPr>
            <a:xfrm>
              <a:off x="13556719" y="-1058369"/>
              <a:ext cx="4465968" cy="379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r>
                <a:rPr sz="900" dirty="0"/>
                <a:t>Correlation vs Average Stars Bar Graph</a:t>
              </a: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User Data"/>
          <p:cNvSpPr txBox="1">
            <a:spLocks noGrp="1"/>
          </p:cNvSpPr>
          <p:nvPr>
            <p:ph type="title"/>
          </p:nvPr>
        </p:nvSpPr>
        <p:spPr>
          <a:xfrm>
            <a:off x="1066800" y="986543"/>
            <a:ext cx="10058400" cy="381069"/>
          </a:xfrm>
          <a:prstGeom prst="rect">
            <a:avLst/>
          </a:prstGeom>
        </p:spPr>
        <p:txBody>
          <a:bodyPr>
            <a:normAutofit fontScale="90000"/>
          </a:bodyPr>
          <a:lstStyle/>
          <a:p>
            <a:r>
              <a:rPr dirty="0"/>
              <a:t>User Data </a:t>
            </a:r>
            <a:r>
              <a:rPr lang="en-IN" sz="4000" b="0" dirty="0"/>
              <a:t>Distribution</a:t>
            </a:r>
            <a:br>
              <a:rPr lang="en-IN" sz="4000" b="0" dirty="0"/>
            </a:br>
            <a:r>
              <a:rPr dirty="0"/>
              <a:t> </a:t>
            </a:r>
          </a:p>
        </p:txBody>
      </p:sp>
      <p:grpSp>
        <p:nvGrpSpPr>
          <p:cNvPr id="177" name="Group"/>
          <p:cNvGrpSpPr/>
          <p:nvPr/>
        </p:nvGrpSpPr>
        <p:grpSpPr>
          <a:xfrm>
            <a:off x="964036" y="1272714"/>
            <a:ext cx="10714568" cy="4979625"/>
            <a:chOff x="771786" y="-802149"/>
            <a:chExt cx="21429132" cy="9959249"/>
          </a:xfrm>
        </p:grpSpPr>
        <p:grpSp>
          <p:nvGrpSpPr>
            <p:cNvPr id="174" name="Group"/>
            <p:cNvGrpSpPr/>
            <p:nvPr/>
          </p:nvGrpSpPr>
          <p:grpSpPr>
            <a:xfrm>
              <a:off x="771786" y="-181673"/>
              <a:ext cx="21429132" cy="9338773"/>
              <a:chOff x="771786" y="-814900"/>
              <a:chExt cx="21429132" cy="9338771"/>
            </a:xfrm>
          </p:grpSpPr>
          <p:pic>
            <p:nvPicPr>
              <p:cNvPr id="172" name="Image" descr="Image"/>
              <p:cNvPicPr>
                <a:picLocks noChangeAspect="1"/>
              </p:cNvPicPr>
              <p:nvPr/>
            </p:nvPicPr>
            <p:blipFill>
              <a:blip r:embed="rId2"/>
              <a:stretch>
                <a:fillRect/>
              </a:stretch>
            </p:blipFill>
            <p:spPr>
              <a:xfrm>
                <a:off x="771786" y="-794124"/>
                <a:ext cx="8574940" cy="9317995"/>
              </a:xfrm>
              <a:prstGeom prst="rect">
                <a:avLst/>
              </a:prstGeom>
              <a:ln w="12700" cap="flat">
                <a:noFill/>
                <a:miter lim="400000"/>
              </a:ln>
              <a:effectLst/>
            </p:spPr>
          </p:pic>
          <p:pic>
            <p:nvPicPr>
              <p:cNvPr id="173" name="Image" descr="Image"/>
              <p:cNvPicPr>
                <a:picLocks noChangeAspect="1"/>
              </p:cNvPicPr>
              <p:nvPr/>
            </p:nvPicPr>
            <p:blipFill>
              <a:blip r:embed="rId3"/>
              <a:stretch>
                <a:fillRect/>
              </a:stretch>
            </p:blipFill>
            <p:spPr>
              <a:xfrm>
                <a:off x="10195100" y="-814900"/>
                <a:ext cx="12005818" cy="9338771"/>
              </a:xfrm>
              <a:prstGeom prst="rect">
                <a:avLst/>
              </a:prstGeom>
              <a:ln w="12700" cap="flat">
                <a:noFill/>
                <a:miter lim="400000"/>
              </a:ln>
              <a:effectLst/>
            </p:spPr>
          </p:pic>
        </p:grpSp>
        <p:sp>
          <p:nvSpPr>
            <p:cNvPr id="175" name="Feature Distribution"/>
            <p:cNvSpPr txBox="1"/>
            <p:nvPr/>
          </p:nvSpPr>
          <p:spPr>
            <a:xfrm>
              <a:off x="3293038" y="-802149"/>
              <a:ext cx="2237792" cy="379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r>
                <a:rPr sz="900" dirty="0"/>
                <a:t>Feature Distribution</a:t>
              </a:r>
            </a:p>
          </p:txBody>
        </p:sp>
        <p:sp>
          <p:nvSpPr>
            <p:cNvPr id="176" name="Average Stars vs Feature"/>
            <p:cNvSpPr txBox="1"/>
            <p:nvPr/>
          </p:nvSpPr>
          <p:spPr>
            <a:xfrm>
              <a:off x="14766528" y="-802149"/>
              <a:ext cx="2862964" cy="379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r>
                <a:rPr sz="900"/>
                <a:t>Average Stars vs Feature</a:t>
              </a: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Business Dataset"/>
          <p:cNvSpPr txBox="1">
            <a:spLocks noGrp="1"/>
          </p:cNvSpPr>
          <p:nvPr>
            <p:ph type="title"/>
          </p:nvPr>
        </p:nvSpPr>
        <p:spPr>
          <a:prstGeom prst="rect">
            <a:avLst/>
          </a:prstGeom>
        </p:spPr>
        <p:txBody>
          <a:bodyPr/>
          <a:lstStyle/>
          <a:p>
            <a:r>
              <a:t>Business Dataset</a:t>
            </a:r>
          </a:p>
        </p:txBody>
      </p:sp>
      <p:pic>
        <p:nvPicPr>
          <p:cNvPr id="187" name="download.png" descr="download.png"/>
          <p:cNvPicPr>
            <a:picLocks noChangeAspect="1"/>
          </p:cNvPicPr>
          <p:nvPr/>
        </p:nvPicPr>
        <p:blipFill>
          <a:blip r:embed="rId2"/>
          <a:stretch>
            <a:fillRect/>
          </a:stretch>
        </p:blipFill>
        <p:spPr>
          <a:xfrm>
            <a:off x="1295795" y="2153232"/>
            <a:ext cx="4335267" cy="3760107"/>
          </a:xfrm>
          <a:prstGeom prst="rect">
            <a:avLst/>
          </a:prstGeom>
          <a:ln w="12700">
            <a:miter lim="400000"/>
          </a:ln>
        </p:spPr>
      </p:pic>
      <p:pic>
        <p:nvPicPr>
          <p:cNvPr id="188" name="Image" descr="Image"/>
          <p:cNvPicPr>
            <a:picLocks noChangeAspect="1"/>
          </p:cNvPicPr>
          <p:nvPr/>
        </p:nvPicPr>
        <p:blipFill>
          <a:blip r:embed="rId3"/>
          <a:stretch>
            <a:fillRect/>
          </a:stretch>
        </p:blipFill>
        <p:spPr>
          <a:xfrm>
            <a:off x="6691820" y="2153232"/>
            <a:ext cx="4677926" cy="3637364"/>
          </a:xfrm>
          <a:prstGeom prst="rect">
            <a:avLst/>
          </a:prstGeom>
          <a:ln w="12700">
            <a:miter lim="400000"/>
          </a:ln>
        </p:spPr>
      </p:pic>
      <p:sp>
        <p:nvSpPr>
          <p:cNvPr id="189" name="Heat-map Business dataset without Flattening"/>
          <p:cNvSpPr txBox="1"/>
          <p:nvPr/>
        </p:nvSpPr>
        <p:spPr>
          <a:xfrm>
            <a:off x="1653337" y="2239948"/>
            <a:ext cx="258885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Heat-map Business dataset without Flattening</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A Poor Linear Regression Model"/>
          <p:cNvSpPr txBox="1">
            <a:spLocks noGrp="1"/>
          </p:cNvSpPr>
          <p:nvPr>
            <p:ph type="title"/>
          </p:nvPr>
        </p:nvSpPr>
        <p:spPr>
          <a:prstGeom prst="rect">
            <a:avLst/>
          </a:prstGeom>
        </p:spPr>
        <p:txBody>
          <a:bodyPr/>
          <a:lstStyle/>
          <a:p>
            <a:r>
              <a:t>A Poor Linear Regression Model</a:t>
            </a:r>
          </a:p>
        </p:txBody>
      </p:sp>
      <p:grpSp>
        <p:nvGrpSpPr>
          <p:cNvPr id="185" name="Group"/>
          <p:cNvGrpSpPr/>
          <p:nvPr/>
        </p:nvGrpSpPr>
        <p:grpSpPr>
          <a:xfrm>
            <a:off x="807070" y="1855191"/>
            <a:ext cx="10450759" cy="3707125"/>
            <a:chOff x="0" y="40887"/>
            <a:chExt cx="20901516" cy="7414247"/>
          </a:xfrm>
        </p:grpSpPr>
        <p:pic>
          <p:nvPicPr>
            <p:cNvPr id="180" name="Image" descr="Image"/>
            <p:cNvPicPr>
              <a:picLocks noChangeAspect="1"/>
            </p:cNvPicPr>
            <p:nvPr/>
          </p:nvPicPr>
          <p:blipFill>
            <a:blip r:embed="rId2"/>
            <a:stretch>
              <a:fillRect/>
            </a:stretch>
          </p:blipFill>
          <p:spPr>
            <a:xfrm>
              <a:off x="0" y="698436"/>
              <a:ext cx="8898443" cy="6756698"/>
            </a:xfrm>
            <a:prstGeom prst="rect">
              <a:avLst/>
            </a:prstGeom>
            <a:ln w="12700" cap="flat">
              <a:noFill/>
              <a:miter lim="400000"/>
            </a:ln>
            <a:effectLst/>
          </p:spPr>
        </p:pic>
        <p:pic>
          <p:nvPicPr>
            <p:cNvPr id="181" name="Image" descr="Image"/>
            <p:cNvPicPr>
              <a:picLocks noChangeAspect="1"/>
            </p:cNvPicPr>
            <p:nvPr/>
          </p:nvPicPr>
          <p:blipFill>
            <a:blip r:embed="rId3"/>
            <a:stretch>
              <a:fillRect/>
            </a:stretch>
          </p:blipFill>
          <p:spPr>
            <a:xfrm>
              <a:off x="12209284" y="951068"/>
              <a:ext cx="8692232" cy="6251434"/>
            </a:xfrm>
            <a:prstGeom prst="rect">
              <a:avLst/>
            </a:prstGeom>
            <a:ln w="12700" cap="flat">
              <a:noFill/>
              <a:miter lim="400000"/>
            </a:ln>
            <a:effectLst/>
          </p:spPr>
        </p:pic>
        <p:sp>
          <p:nvSpPr>
            <p:cNvPr id="182" name="Distribution of Average stars in Test Set"/>
            <p:cNvSpPr txBox="1"/>
            <p:nvPr/>
          </p:nvSpPr>
          <p:spPr>
            <a:xfrm>
              <a:off x="1671122" y="40887"/>
              <a:ext cx="4398640" cy="3795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r>
                <a:rPr sz="900"/>
                <a:t>Distribution of Average stars in Test Set </a:t>
              </a:r>
            </a:p>
          </p:txBody>
        </p:sp>
        <p:sp>
          <p:nvSpPr>
            <p:cNvPr id="183" name="Distribution of Average Stars Predicted by our Initial Linear Regression"/>
            <p:cNvSpPr txBox="1"/>
            <p:nvPr/>
          </p:nvSpPr>
          <p:spPr>
            <a:xfrm>
              <a:off x="11714109" y="40887"/>
              <a:ext cx="7761741" cy="3795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r>
                <a:rPr sz="900"/>
                <a:t>Distribution of Average Stars Predicted by our Initial Linear Regression</a:t>
              </a:r>
            </a:p>
          </p:txBody>
        </p:sp>
        <p:sp>
          <p:nvSpPr>
            <p:cNvPr id="184" name="average_stars"/>
            <p:cNvSpPr txBox="1"/>
            <p:nvPr/>
          </p:nvSpPr>
          <p:spPr>
            <a:xfrm>
              <a:off x="15547273" y="7038662"/>
              <a:ext cx="1670330" cy="3795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r>
                <a:rPr sz="900"/>
                <a:t>average_stars</a:t>
              </a:r>
            </a:p>
          </p:txBody>
        </p:sp>
      </p:grpSp>
      <p:sp>
        <p:nvSpPr>
          <p:cNvPr id="186" name="Baseline model using the Business, Users Dataset"/>
          <p:cNvSpPr txBox="1"/>
          <p:nvPr/>
        </p:nvSpPr>
        <p:spPr>
          <a:xfrm>
            <a:off x="1694009" y="5929881"/>
            <a:ext cx="8195898" cy="432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nSpc>
                <a:spcPct val="80000"/>
              </a:lnSpc>
              <a:defRPr sz="6200" spc="-124">
                <a:solidFill>
                  <a:srgbClr val="000000"/>
                </a:solidFill>
                <a:latin typeface="Helvetica Neue Medium"/>
                <a:ea typeface="Helvetica Neue Medium"/>
                <a:cs typeface="Helvetica Neue Medium"/>
                <a:sym typeface="Helvetica Neue Medium"/>
              </a:defRPr>
            </a:lvl1pPr>
          </a:lstStyle>
          <a:p>
            <a:r>
              <a:rPr sz="3100"/>
              <a:t>Baseline model using the Business, Users Dataset</a:t>
            </a:r>
          </a:p>
        </p:txBody>
      </p:sp>
    </p:spTree>
    <p:extLst>
      <p:ext uri="{BB962C8B-B14F-4D97-AF65-F5344CB8AC3E}">
        <p14:creationId xmlns:p14="http://schemas.microsoft.com/office/powerpoint/2010/main" val="291021287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8458200" y="607392"/>
            <a:ext cx="3161963" cy="1645920"/>
          </a:xfrm>
        </p:spPr>
        <p:txBody>
          <a:bodyPr anchor="b">
            <a:normAutofit/>
          </a:bodyPr>
          <a:lstStyle/>
          <a:p>
            <a:r>
              <a:rPr lang="en-US" dirty="0"/>
              <a:t>Cleaning/</a:t>
            </a:r>
            <a:br>
              <a:rPr lang="en-US" dirty="0"/>
            </a:br>
            <a:r>
              <a:rPr lang="en-US" dirty="0"/>
              <a:t>Flattening the Data:</a:t>
            </a:r>
          </a:p>
        </p:txBody>
      </p:sp>
      <p:sp>
        <p:nvSpPr>
          <p:cNvPr id="10" name="Text Placeholder 3">
            <a:extLst>
              <a:ext uri="{FF2B5EF4-FFF2-40B4-BE49-F238E27FC236}">
                <a16:creationId xmlns:a16="http://schemas.microsoft.com/office/drawing/2014/main" id="{DA8DF272-2921-4421-9DA5-1B8E2FF6B403}"/>
              </a:ext>
            </a:extLst>
          </p:cNvPr>
          <p:cNvSpPr>
            <a:spLocks noGrp="1"/>
          </p:cNvSpPr>
          <p:nvPr>
            <p:ph type="body" sz="half" idx="2"/>
          </p:nvPr>
        </p:nvSpPr>
        <p:spPr>
          <a:xfrm>
            <a:off x="8458200" y="2336800"/>
            <a:ext cx="3161963" cy="3606800"/>
          </a:xfrm>
        </p:spPr>
        <p:txBody>
          <a:bodyPr>
            <a:normAutofit fontScale="92500"/>
          </a:bodyPr>
          <a:lstStyle/>
          <a:p>
            <a:pPr marL="285750" indent="-285750">
              <a:buFont typeface="Arial" panose="020B0604020202020204" pitchFamily="34" charset="0"/>
              <a:buChar char="•"/>
            </a:pPr>
            <a:r>
              <a:rPr lang="en-US" dirty="0"/>
              <a:t>The data is cleaned, nulls are handled, and exploratory data analysis is carried out on the different columns to find the correlations between the different columns. </a:t>
            </a:r>
          </a:p>
          <a:p>
            <a:pPr marL="285750" indent="-285750">
              <a:buFont typeface="Arial" panose="020B0604020202020204" pitchFamily="34" charset="0"/>
              <a:buChar char="•"/>
            </a:pPr>
            <a:r>
              <a:rPr lang="en-US" dirty="0"/>
              <a:t>The dataset essentially has only those restaurants information which are open i.e., ‘is_open’ attribute is 1. </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1395844913"/>
              </p:ext>
            </p:extLst>
          </p:nvPr>
        </p:nvGraphicFramePr>
        <p:xfrm>
          <a:off x="-1162455" y="362824"/>
          <a:ext cx="6858000" cy="6132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Right 2">
            <a:extLst>
              <a:ext uri="{FF2B5EF4-FFF2-40B4-BE49-F238E27FC236}">
                <a16:creationId xmlns:a16="http://schemas.microsoft.com/office/drawing/2014/main" id="{793E920F-0228-4828-BFBF-DC10C98464F3}"/>
              </a:ext>
            </a:extLst>
          </p:cNvPr>
          <p:cNvSpPr/>
          <p:nvPr/>
        </p:nvSpPr>
        <p:spPr>
          <a:xfrm>
            <a:off x="3720608" y="3157268"/>
            <a:ext cx="963535" cy="982932"/>
          </a:xfrm>
          <a:prstGeom prst="rightArrow">
            <a:avLst/>
          </a:prstGeom>
          <a:solidFill>
            <a:srgbClr val="002060"/>
          </a:solidFill>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effectLst>
                <a:reflection blurRad="6350" stA="60000" endA="900" endPos="60000" dist="29997" dir="5400000" sy="-100000" algn="bl" rotWithShape="0"/>
              </a:effectLst>
            </a:endParaRPr>
          </a:p>
        </p:txBody>
      </p:sp>
      <p:pic>
        <p:nvPicPr>
          <p:cNvPr id="6" name="Picture 5">
            <a:extLst>
              <a:ext uri="{FF2B5EF4-FFF2-40B4-BE49-F238E27FC236}">
                <a16:creationId xmlns:a16="http://schemas.microsoft.com/office/drawing/2014/main" id="{71828A37-77CD-420A-94B4-1B319DF1704C}"/>
              </a:ext>
            </a:extLst>
          </p:cNvPr>
          <p:cNvPicPr>
            <a:picLocks noChangeAspect="1"/>
          </p:cNvPicPr>
          <p:nvPr/>
        </p:nvPicPr>
        <p:blipFill>
          <a:blip r:embed="rId7"/>
          <a:stretch>
            <a:fillRect/>
          </a:stretch>
        </p:blipFill>
        <p:spPr>
          <a:xfrm>
            <a:off x="4513634" y="3971055"/>
            <a:ext cx="3589506" cy="2342196"/>
          </a:xfrm>
          <a:prstGeom prst="rect">
            <a:avLst/>
          </a:prstGeom>
        </p:spPr>
      </p:pic>
      <p:pic>
        <p:nvPicPr>
          <p:cNvPr id="12" name="Picture 11">
            <a:extLst>
              <a:ext uri="{FF2B5EF4-FFF2-40B4-BE49-F238E27FC236}">
                <a16:creationId xmlns:a16="http://schemas.microsoft.com/office/drawing/2014/main" id="{D1706051-C4B9-4759-877C-75957E4586CB}"/>
              </a:ext>
            </a:extLst>
          </p:cNvPr>
          <p:cNvPicPr>
            <a:picLocks noChangeAspect="1"/>
          </p:cNvPicPr>
          <p:nvPr/>
        </p:nvPicPr>
        <p:blipFill>
          <a:blip r:embed="rId8"/>
          <a:stretch>
            <a:fillRect/>
          </a:stretch>
        </p:blipFill>
        <p:spPr>
          <a:xfrm flipH="1">
            <a:off x="4180870" y="490178"/>
            <a:ext cx="3793424" cy="2539736"/>
          </a:xfrm>
          <a:prstGeom prst="rect">
            <a:avLst/>
          </a:prstGeom>
        </p:spPr>
      </p:pic>
    </p:spTree>
    <p:extLst>
      <p:ext uri="{BB962C8B-B14F-4D97-AF65-F5344CB8AC3E}">
        <p14:creationId xmlns:p14="http://schemas.microsoft.com/office/powerpoint/2010/main" val="41169968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{47DAB836-05D8-438F-9CD3-7B6D06514A5A}tf78438558_win32</Template>
  <TotalTime>313</TotalTime>
  <Words>710</Words>
  <Application>Microsoft Office PowerPoint</Application>
  <PresentationFormat>Widescreen</PresentationFormat>
  <Paragraphs>61</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Century Gothic</vt:lpstr>
      <vt:lpstr>Garamond</vt:lpstr>
      <vt:lpstr>Helvetica Neue Medium</vt:lpstr>
      <vt:lpstr>SavonVTI</vt:lpstr>
      <vt:lpstr>Recommendation System for Toronto Restaurants</vt:lpstr>
      <vt:lpstr>Contents:</vt:lpstr>
      <vt:lpstr>Assessing the Dataset:</vt:lpstr>
      <vt:lpstr>Subsetting the Data:</vt:lpstr>
      <vt:lpstr>User Dataset</vt:lpstr>
      <vt:lpstr>User Data Distribution  </vt:lpstr>
      <vt:lpstr>Business Dataset</vt:lpstr>
      <vt:lpstr>A Poor Linear Regression Model</vt:lpstr>
      <vt:lpstr>Cleaning/ Flattening the Data:</vt:lpstr>
      <vt:lpstr>Extended EDA and Feature Engineering:</vt:lpstr>
      <vt:lpstr>Baseline Model: Our Baseline Model is a Linear regression model where we consider only the user bias, the restaurants bias and the average rating given by the users to the Toronto restaurants.  The training Mean Squared Error comes around  1.14 and the test MSE comes around 1.5. The model is a simple addition function of the biases and the average rating without any residual factors.</vt:lpstr>
      <vt:lpstr>Collaborative Filtering Using Stochastic Gradient:</vt:lpstr>
      <vt:lpstr>Predictions:</vt:lpstr>
      <vt:lpstr>Conclusion and Future Prospect: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Recommendation System for Toronto Restaurants</dc:title>
  <dc:creator>Bitan Biswas</dc:creator>
  <cp:lastModifiedBy>Bitan Biswas</cp:lastModifiedBy>
  <cp:revision>16</cp:revision>
  <dcterms:created xsi:type="dcterms:W3CDTF">2021-03-02T09:59:33Z</dcterms:created>
  <dcterms:modified xsi:type="dcterms:W3CDTF">2021-03-02T17:44:04Z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